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596" r:id="rId3"/>
    <p:sldId id="578" r:id="rId4"/>
    <p:sldId id="609" r:id="rId5"/>
    <p:sldId id="608" r:id="rId6"/>
    <p:sldId id="602" r:id="rId7"/>
    <p:sldId id="531" r:id="rId8"/>
    <p:sldId id="260" r:id="rId9"/>
    <p:sldId id="547" r:id="rId10"/>
    <p:sldId id="284" r:id="rId11"/>
    <p:sldId id="324" r:id="rId12"/>
    <p:sldId id="474" r:id="rId13"/>
    <p:sldId id="587" r:id="rId14"/>
    <p:sldId id="604" r:id="rId15"/>
    <p:sldId id="586" r:id="rId16"/>
    <p:sldId id="550" r:id="rId17"/>
    <p:sldId id="585" r:id="rId18"/>
    <p:sldId id="590" r:id="rId19"/>
    <p:sldId id="598" r:id="rId20"/>
    <p:sldId id="564" r:id="rId21"/>
    <p:sldId id="565" r:id="rId22"/>
    <p:sldId id="603" r:id="rId23"/>
    <p:sldId id="566" r:id="rId24"/>
    <p:sldId id="483" r:id="rId25"/>
    <p:sldId id="569" r:id="rId26"/>
    <p:sldId id="568" r:id="rId27"/>
    <p:sldId id="605" r:id="rId28"/>
    <p:sldId id="606" r:id="rId29"/>
    <p:sldId id="607" r:id="rId30"/>
    <p:sldId id="59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0"/>
    <p:restoredTop sz="71986"/>
  </p:normalViewPr>
  <p:slideViewPr>
    <p:cSldViewPr snapToGrid="0" snapToObjects="1">
      <p:cViewPr varScale="1">
        <p:scale>
          <a:sx n="89" d="100"/>
          <a:sy n="89" d="100"/>
        </p:scale>
        <p:origin x="1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ciencedirect.com/topics/computer-science/image-segmentation" TargetMode="External"/><Relationship Id="rId3" Type="http://schemas.openxmlformats.org/officeDocument/2006/relationships/hyperlink" Target="https://www.sciencedirect.com/topics/computer-science/segmentation-model" TargetMode="External"/><Relationship Id="rId7" Type="http://schemas.openxmlformats.org/officeDocument/2006/relationships/hyperlink" Target="https://www.sciencedirect.com/topics/medicine-and-dentistry/computer-assisted-tomograph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sciencedirect.com/topics/computer-science/segmentation-performance" TargetMode="External"/><Relationship Id="rId5" Type="http://schemas.openxmlformats.org/officeDocument/2006/relationships/hyperlink" Target="https://www.sciencedirect.com/topics/medicine-and-dentistry/anatomy" TargetMode="External"/><Relationship Id="rId4" Type="http://schemas.openxmlformats.org/officeDocument/2006/relationships/hyperlink" Target="https://www.sciencedirect.com/topics/computer-science/medical-imaging" TargetMode="External"/><Relationship Id="rId9" Type="http://schemas.openxmlformats.org/officeDocument/2006/relationships/hyperlink" Target="https://github.com/mazurowski-lab/segment-anything-medical-evalu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dirty="0"/>
              <a:t>I’m Matt Engelhard – I’m an assistant professor here in the Department of Biostatistics &amp; Bioinformatics</a:t>
            </a:r>
          </a:p>
          <a:p>
            <a:r>
              <a:rPr lang="en-US" dirty="0"/>
              <a:t>Work to develop machine learning methods for clinical data</a:t>
            </a:r>
          </a:p>
          <a:p>
            <a:endParaRPr lang="en-US" dirty="0"/>
          </a:p>
          <a:p>
            <a:r>
              <a:rPr lang="en-US" dirty="0"/>
              <a:t>And I’m delighted to have this important, and I think very timely, opportunity to talk to you about what these technologies are, and why it’s important to us working in healthcare</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How is this relevant to clinical medicine?</a:t>
            </a:r>
          </a:p>
          <a:p>
            <a:pPr marL="171450" indent="-171450">
              <a:buFontTx/>
              <a:buChar char="-"/>
            </a:pPr>
            <a:r>
              <a:rPr lang="en-US" baseline="0" dirty="0"/>
              <a:t>Well, goal-directed decision-making is everywhere!</a:t>
            </a:r>
          </a:p>
          <a:p>
            <a:pPr marL="171450" indent="-171450">
              <a:buFontTx/>
              <a:buChar char="-"/>
            </a:pPr>
            <a:endParaRPr lang="en-US" baseline="0" dirty="0"/>
          </a:p>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a:p>
            <a:pPr marL="171450" indent="-171450">
              <a:buFontTx/>
              <a:buChar char="-"/>
            </a:pPr>
            <a:endParaRPr lang="en-US" baseline="0" dirty="0"/>
          </a:p>
          <a:p>
            <a:pPr marL="171450" indent="-171450">
              <a:buFontTx/>
              <a:buChar char="-"/>
            </a:pPr>
            <a:r>
              <a:rPr lang="en-US" baseline="0" dirty="0"/>
              <a:t>In each case, we have an agent</a:t>
            </a:r>
          </a:p>
          <a:p>
            <a:pPr marL="171450" indent="-171450">
              <a:buFontTx/>
              <a:buChar char="-"/>
            </a:pPr>
            <a:r>
              <a:rPr lang="en-US" baseline="0" dirty="0"/>
              <a:t>Who’s trying to achieve a specific goal</a:t>
            </a:r>
          </a:p>
          <a:p>
            <a:pPr marL="171450" indent="-171450">
              <a:buFontTx/>
              <a:buChar char="-"/>
            </a:pPr>
            <a:r>
              <a:rPr lang="en-US" baseline="0" dirty="0"/>
              <a:t>It has some available actions, some of which help</a:t>
            </a:r>
          </a:p>
          <a:p>
            <a:pPr marL="171450" indent="-171450">
              <a:buFontTx/>
              <a:buChar char="-"/>
            </a:pPr>
            <a:r>
              <a:rPr lang="en-US" baseline="0" dirty="0"/>
              <a:t>And some of which don’t</a:t>
            </a:r>
          </a:p>
          <a:p>
            <a:pPr marL="171450" indent="-171450">
              <a:buFontTx/>
              <a:buChar char="-"/>
            </a:pPr>
            <a:endParaRPr lang="en-US" baseline="0" dirty="0"/>
          </a:p>
          <a:p>
            <a:pPr marL="171450" indent="-171450">
              <a:buFontTx/>
              <a:buChar char="-"/>
            </a:pPr>
            <a:r>
              <a:rPr lang="en-US" baseline="0" dirty="0"/>
              <a:t>Trying to figure out which actions get us to normoglycemia</a:t>
            </a:r>
          </a:p>
          <a:p>
            <a:pPr marL="171450" indent="-171450">
              <a:buFontTx/>
              <a:buChar char="-"/>
            </a:pPr>
            <a:r>
              <a:rPr lang="en-US" baseline="0" dirty="0"/>
              <a:t>Or to surviving sepsis</a:t>
            </a:r>
          </a:p>
        </p:txBody>
      </p:sp>
      <p:sp>
        <p:nvSpPr>
          <p:cNvPr id="4" name="Slide Number Placeholder 3"/>
          <p:cNvSpPr>
            <a:spLocks noGrp="1"/>
          </p:cNvSpPr>
          <p:nvPr>
            <p:ph type="sldNum" sz="quarter" idx="10"/>
          </p:nvPr>
        </p:nvSpPr>
        <p:spPr/>
        <p:txBody>
          <a:bodyPr/>
          <a:lstStyle/>
          <a:p>
            <a:fld id="{0175F3A6-6971-5D47-A3A5-1EDC47BAF5FB}" type="slidenum">
              <a:rPr lang="en-US" smtClean="0"/>
              <a:t>10</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now let’s step back.</a:t>
            </a:r>
          </a:p>
          <a:p>
            <a:r>
              <a:rPr lang="en-US" dirty="0"/>
              <a:t>We have some very sophisticated systems, no doubt</a:t>
            </a:r>
          </a:p>
          <a:p>
            <a:endParaRPr lang="en-US" dirty="0"/>
          </a:p>
          <a:p>
            <a:r>
              <a:rPr lang="en-US" dirty="0"/>
              <a:t>But at the heart of all of them is this: a predictive model.</a:t>
            </a:r>
          </a:p>
          <a:p>
            <a:endParaRPr lang="en-US" dirty="0"/>
          </a:p>
          <a:p>
            <a:r>
              <a:rPr lang="en-US" dirty="0"/>
              <a:t>You can think of it as an equation – an algorithm – and in practice it’s implemented as a computer program – it’s going to take some data, let’s say x – process it in some way -- and then make a prediction about some associated value y -- its prediction about y is informed by the data x</a:t>
            </a:r>
          </a:p>
          <a:p>
            <a:endParaRPr lang="en-US" dirty="0"/>
          </a:p>
          <a:p>
            <a:r>
              <a:rPr lang="en-US" dirty="0"/>
              <a:t>The thing that accepts features x, and spits out a prediction y – that’s the machine in machine learning.</a:t>
            </a:r>
          </a:p>
          <a:p>
            <a:endParaRPr lang="en-US" dirty="0"/>
          </a:p>
          <a:p>
            <a:r>
              <a:rPr lang="en-US" dirty="0"/>
              <a:t>The machine could be a computer, a person with a calculator, whatever</a:t>
            </a:r>
          </a:p>
          <a:p>
            <a:r>
              <a:rPr lang="en-US" dirty="0"/>
              <a:t>But whatever it is, it needs to learn, from data, how the x’s relate to the y’s – so it can make the best predictions possible.</a:t>
            </a:r>
          </a:p>
          <a:p>
            <a:endParaRPr lang="en-US" dirty="0"/>
          </a:p>
          <a:p>
            <a:r>
              <a:rPr lang="en-US" dirty="0"/>
              <a:t>Let’s see some more meaningful examples.</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x is an image – a grid of pixels – and y is an associated label</a:t>
            </a:r>
          </a:p>
          <a:p>
            <a:endParaRPr lang="en-US" dirty="0"/>
          </a:p>
          <a:p>
            <a:r>
              <a:rPr lang="en-US" dirty="0"/>
              <a:t>For example, we’ve seen computer vision models that are better than experts</a:t>
            </a:r>
          </a:p>
          <a:p>
            <a:r>
              <a:rPr lang="en-US" dirty="0"/>
              <a:t>At taking a fundoscopic image like the one shown here</a:t>
            </a:r>
          </a:p>
          <a:p>
            <a:r>
              <a:rPr lang="en-US" dirty="0"/>
              <a:t>And predicting whether that patient has referrable diabetic retinopathy</a:t>
            </a:r>
          </a:p>
        </p:txBody>
      </p:sp>
      <p:sp>
        <p:nvSpPr>
          <p:cNvPr id="4" name="Slide Number Placeholder 3"/>
          <p:cNvSpPr>
            <a:spLocks noGrp="1"/>
          </p:cNvSpPr>
          <p:nvPr>
            <p:ph type="sldNum" sz="quarter" idx="5"/>
          </p:nvPr>
        </p:nvSpPr>
        <p:spPr/>
        <p:txBody>
          <a:bodyPr/>
          <a:lstStyle/>
          <a:p>
            <a:fld id="{9FCDE58F-843A-8447-AF7F-7BD31329CDC1}" type="slidenum">
              <a:rPr lang="en-US" smtClean="0"/>
              <a:t>12</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NLP – again, we have an x – a clinical note</a:t>
            </a:r>
          </a:p>
          <a:p>
            <a:r>
              <a:rPr lang="en-US" dirty="0"/>
              <a:t>We’re able to convert that note to a sequence of vectors, where each vector corresponds to a word in the note encodes different aspects of that word’s meaning</a:t>
            </a:r>
          </a:p>
          <a:p>
            <a:r>
              <a:rPr lang="en-US" dirty="0"/>
              <a:t>- this process of course goes a bit beyond what we’ll discuss today</a:t>
            </a:r>
          </a:p>
          <a:p>
            <a:r>
              <a:rPr lang="en-US" dirty="0"/>
              <a:t>- But at this point, what’s important is that again, we have a machine that takes this note – a numeric representation of it -- and spits out an associated prediction</a:t>
            </a:r>
          </a:p>
          <a:p>
            <a:r>
              <a:rPr lang="en-US" dirty="0"/>
              <a:t>In my research, as I mentioned, the prediction might be: whether the note is associated with later development of autism</a:t>
            </a:r>
          </a:p>
        </p:txBody>
      </p:sp>
      <p:sp>
        <p:nvSpPr>
          <p:cNvPr id="4" name="Slide Number Placeholder 3"/>
          <p:cNvSpPr>
            <a:spLocks noGrp="1"/>
          </p:cNvSpPr>
          <p:nvPr>
            <p:ph type="sldNum" sz="quarter" idx="5"/>
          </p:nvPr>
        </p:nvSpPr>
        <p:spPr/>
        <p:txBody>
          <a:bodyPr/>
          <a:lstStyle/>
          <a:p>
            <a:fld id="{9FCDE58F-843A-8447-AF7F-7BD31329CDC1}" type="slidenum">
              <a:rPr lang="en-US" smtClean="0"/>
              <a:t>13</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about the systems we’re seeing today?</a:t>
            </a:r>
          </a:p>
          <a:p>
            <a:r>
              <a:rPr lang="en-US" dirty="0"/>
              <a:t>Does the paradigm I’ve described still fit?</a:t>
            </a:r>
          </a:p>
        </p:txBody>
      </p:sp>
      <p:sp>
        <p:nvSpPr>
          <p:cNvPr id="4" name="Slide Number Placeholder 3"/>
          <p:cNvSpPr>
            <a:spLocks noGrp="1"/>
          </p:cNvSpPr>
          <p:nvPr>
            <p:ph type="sldNum" sz="quarter" idx="5"/>
          </p:nvPr>
        </p:nvSpPr>
        <p:spPr/>
        <p:txBody>
          <a:bodyPr/>
          <a:lstStyle/>
          <a:p>
            <a:fld id="{9FCDE58F-843A-8447-AF7F-7BD31329CDC1}" type="slidenum">
              <a:rPr lang="en-US" smtClean="0"/>
              <a:t>14</a:t>
            </a:fld>
            <a:endParaRPr lang="en-US"/>
          </a:p>
        </p:txBody>
      </p:sp>
    </p:spTree>
    <p:extLst>
      <p:ext uri="{BB962C8B-B14F-4D97-AF65-F5344CB8AC3E}">
        <p14:creationId xmlns:p14="http://schemas.microsoft.com/office/powerpoint/2010/main" val="1286015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reinforcement learning – here let’s go back to a model that’s learned to play Go</a:t>
            </a:r>
          </a:p>
          <a:p>
            <a:r>
              <a:rPr lang="en-US" dirty="0"/>
              <a:t>x is the state of the board</a:t>
            </a:r>
          </a:p>
          <a:p>
            <a:r>
              <a:rPr lang="en-US" dirty="0"/>
              <a:t>And y is the best move to take – the one that the model believes is most likely to lead it to victory</a:t>
            </a:r>
          </a:p>
          <a:p>
            <a:endParaRPr lang="en-US" dirty="0"/>
          </a:p>
          <a:p>
            <a:r>
              <a:rPr lang="en-US" dirty="0"/>
              <a:t>Going back to our stick figure, if our model has learned well, it’s prediction y should be something like “step forward”</a:t>
            </a:r>
          </a:p>
          <a:p>
            <a:r>
              <a:rPr lang="en-US" dirty="0"/>
              <a:t>And not “pump your fist in the air repeatedly”</a:t>
            </a:r>
          </a:p>
          <a:p>
            <a:endParaRPr lang="en-US" dirty="0"/>
          </a:p>
          <a:p>
            <a:r>
              <a:rPr lang="en-US" dirty="0"/>
              <a:t>And in the sepsis management setting, the “state of the board” – x --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15</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 the original version dates back to the 70s --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you have data like these – tabular, clinical data –</a:t>
            </a:r>
          </a:p>
          <a:p>
            <a:pPr marL="171450" indent="-171450">
              <a:buFontTx/>
              <a:buChar char="-"/>
            </a:pPr>
            <a:r>
              <a:rPr lang="en-US" dirty="0"/>
              <a:t>Typically you don’t need a super complex model – a deep neural network, let’s say</a:t>
            </a:r>
          </a:p>
          <a:p>
            <a:pPr marL="171450" indent="-171450">
              <a:buFontTx/>
              <a:buChar char="-"/>
            </a:pPr>
            <a:r>
              <a:rPr lang="en-US" dirty="0"/>
              <a:t>Don’t want to make these things more complicated then necessary</a:t>
            </a:r>
          </a:p>
          <a:p>
            <a:pPr marL="171450" indent="-171450">
              <a:buFontTx/>
              <a:buChar char="-"/>
            </a:pPr>
            <a:r>
              <a:rPr lang="en-US" dirty="0"/>
              <a:t>we should use the simplest and most interpretable model that will do the job</a:t>
            </a:r>
          </a:p>
          <a:p>
            <a:pPr marL="171450" indent="-171450">
              <a:buFontTx/>
              <a:buChar char="-"/>
            </a:pPr>
            <a:r>
              <a:rPr lang="en-US" dirty="0"/>
              <a:t>I’m not 100% sure but would guess that APACHE is a logistic regression model</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computer vision simply cannot be solved with logistic regression. It won’t work.</a:t>
            </a:r>
          </a:p>
          <a:p>
            <a:endParaRPr lang="en-US" dirty="0"/>
          </a:p>
          <a:p>
            <a:r>
              <a:rPr lang="en-US" dirty="0"/>
              <a:t>Geoff Hinton said something like this: if there were a simple set of rules that could be applied to figure out whether an image contains a dog, for instance – or whether a fundoscopic image represents referrable diabetic retinopathy – we would have figured it out a long time ago. It’s just the case that those problems require very complex models. The same is true with text, and with lots of other data increasingly common in medicine</a:t>
            </a:r>
          </a:p>
          <a:p>
            <a:endParaRPr lang="en-US" dirty="0"/>
          </a:p>
          <a:p>
            <a:r>
              <a:rPr lang="en-US" dirty="0"/>
              <a:t>What we see, empirically, is something like what’s described here</a:t>
            </a:r>
          </a:p>
        </p:txBody>
      </p:sp>
      <p:sp>
        <p:nvSpPr>
          <p:cNvPr id="4" name="Slide Number Placeholder 3"/>
          <p:cNvSpPr>
            <a:spLocks noGrp="1"/>
          </p:cNvSpPr>
          <p:nvPr>
            <p:ph type="sldNum" sz="quarter" idx="5"/>
          </p:nvPr>
        </p:nvSpPr>
        <p:spPr/>
        <p:txBody>
          <a:bodyPr/>
          <a:lstStyle/>
          <a:p>
            <a:fld id="{F78BAB2F-C783-9D4B-A4CB-0337EE734A25}" type="slidenum">
              <a:rPr lang="en-US" smtClean="0"/>
              <a:t>18</a:t>
            </a:fld>
            <a:endParaRPr lang="en-US"/>
          </a:p>
        </p:txBody>
      </p:sp>
    </p:spTree>
    <p:extLst>
      <p:ext uri="{BB962C8B-B14F-4D97-AF65-F5344CB8AC3E}">
        <p14:creationId xmlns:p14="http://schemas.microsoft.com/office/powerpoint/2010/main" val="251502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big data is helpful to make it work…</a:t>
            </a:r>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308174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pillars of machine learning</a:t>
            </a:r>
          </a:p>
          <a:p>
            <a:endParaRPr lang="en-US" dirty="0"/>
          </a:p>
          <a:p>
            <a:r>
              <a:rPr lang="en-US" dirty="0"/>
              <a:t>First is computer vision. This is the tech that facilitates self-driving, and more importantly allows my daughter to use my own phone to make me look like a cat</a:t>
            </a:r>
          </a:p>
          <a:p>
            <a:r>
              <a:rPr lang="en-US" dirty="0"/>
              <a:t>We have natural language processing, or NLP – this is the tech behind </a:t>
            </a:r>
            <a:r>
              <a:rPr lang="en-US" dirty="0" err="1"/>
              <a:t>chatGPT</a:t>
            </a:r>
            <a:r>
              <a:rPr lang="en-US" dirty="0"/>
              <a:t>… will it save the world, will it destroy the world – I’m not sure, but I do think the underlying tech will be quite useful in clinical medicine</a:t>
            </a:r>
          </a:p>
          <a:p>
            <a:r>
              <a:rPr lang="en-US" dirty="0"/>
              <a:t>Finally, we have reinforcement learning – this is the technology behind the fact that magnus Carlson, the highest ranked chess player in the world, can no longer beat the chess app built into every airplane headrest</a:t>
            </a:r>
          </a:p>
          <a:p>
            <a:endParaRPr lang="en-US" dirty="0"/>
          </a:p>
          <a:p>
            <a:r>
              <a:rPr lang="en-US" dirty="0"/>
              <a:t>Fortunately for us, each of these has extremely high clinical relevance</a:t>
            </a:r>
          </a:p>
          <a:p>
            <a:endParaRPr lang="en-US" dirty="0"/>
          </a:p>
          <a:p>
            <a:r>
              <a:rPr lang="en-US" dirty="0"/>
              <a:t>The first is useful in clinical medicine already</a:t>
            </a:r>
          </a:p>
          <a:p>
            <a:r>
              <a:rPr lang="en-US" dirty="0"/>
              <a:t>The second is now coming into its prime and outperforming human experts</a:t>
            </a:r>
          </a:p>
          <a:p>
            <a:r>
              <a:rPr lang="en-US" dirty="0"/>
              <a:t>The third is not quite ready for prime-time in most cases, but disruption in clinical medicine is on the horizon</a:t>
            </a:r>
          </a:p>
          <a:p>
            <a:endParaRPr lang="en-US" dirty="0"/>
          </a:p>
          <a:p>
            <a:r>
              <a:rPr lang="en-US" dirty="0"/>
              <a:t>On top of that, there’s been rapid (</a:t>
            </a:r>
            <a:r>
              <a:rPr lang="en-US" dirty="0" err="1"/>
              <a:t>athough</a:t>
            </a:r>
            <a:r>
              <a:rPr lang="en-US" dirty="0"/>
              <a:t> admittedly less publicized) progress in use of ML to understand and make predictions from large-scale clinical and biomedical data…</a:t>
            </a:r>
          </a:p>
          <a:p>
            <a:endParaRPr lang="en-US" dirty="0"/>
          </a:p>
          <a:p>
            <a:r>
              <a:rPr lang="en-US" dirty="0"/>
              <a:t>So, let’s look at each of these 3 pillars in turn.</a:t>
            </a:r>
          </a:p>
        </p:txBody>
      </p:sp>
      <p:sp>
        <p:nvSpPr>
          <p:cNvPr id="4" name="Slide Number Placeholder 3"/>
          <p:cNvSpPr>
            <a:spLocks noGrp="1"/>
          </p:cNvSpPr>
          <p:nvPr>
            <p:ph type="sldNum" sz="quarter" idx="5"/>
          </p:nvPr>
        </p:nvSpPr>
        <p:spPr/>
        <p:txBody>
          <a:bodyPr/>
          <a:lstStyle/>
          <a:p>
            <a:fld id="{F78BAB2F-C783-9D4B-A4CB-0337EE734A25}" type="slidenum">
              <a:rPr lang="en-US" smtClean="0"/>
              <a:t>2</a:t>
            </a:fld>
            <a:endParaRPr lang="en-US"/>
          </a:p>
        </p:txBody>
      </p:sp>
    </p:spTree>
    <p:extLst>
      <p:ext uri="{BB962C8B-B14F-4D97-AF65-F5344CB8AC3E}">
        <p14:creationId xmlns:p14="http://schemas.microsoft.com/office/powerpoint/2010/main" val="185012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contrast that with image processing</a:t>
            </a:r>
          </a:p>
          <a:p>
            <a:r>
              <a:rPr lang="en-US" dirty="0"/>
              <a:t>Want a model that identifies “Bernese Mountain dog”</a:t>
            </a:r>
          </a:p>
          <a:p>
            <a:r>
              <a:rPr lang="en-US" dirty="0"/>
              <a:t>What are the predictors here?</a:t>
            </a:r>
          </a:p>
          <a:p>
            <a:endParaRPr lang="en-US" dirty="0"/>
          </a:p>
          <a:p>
            <a:r>
              <a:rPr lang="en-US" dirty="0"/>
              <a:t>First: a single pixel has little to do with the outcome</a:t>
            </a:r>
          </a:p>
          <a:p>
            <a:r>
              <a:rPr lang="en-US" dirty="0"/>
              <a:t>Second: pixels are arranged in a meaningful way – not true of the previous model</a:t>
            </a:r>
          </a:p>
        </p:txBody>
      </p:sp>
      <p:sp>
        <p:nvSpPr>
          <p:cNvPr id="4" name="Slide Number Placeholder 3"/>
          <p:cNvSpPr>
            <a:spLocks noGrp="1"/>
          </p:cNvSpPr>
          <p:nvPr>
            <p:ph type="sldNum" sz="quarter" idx="5"/>
          </p:nvPr>
        </p:nvSpPr>
        <p:spPr/>
        <p:txBody>
          <a:bodyPr/>
          <a:lstStyle/>
          <a:p>
            <a:fld id="{9FCDE58F-843A-8447-AF7F-7BD31329CDC1}" type="slidenum">
              <a:rPr lang="en-US" smtClean="0"/>
              <a:t>20</a:t>
            </a:fld>
            <a:endParaRPr lang="en-US"/>
          </a:p>
        </p:txBody>
      </p:sp>
    </p:spTree>
    <p:extLst>
      <p:ext uri="{BB962C8B-B14F-4D97-AF65-F5344CB8AC3E}">
        <p14:creationId xmlns:p14="http://schemas.microsoft.com/office/powerpoint/2010/main" val="32148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for medical images</a:t>
            </a:r>
          </a:p>
          <a:p>
            <a:endParaRPr lang="en-US" dirty="0"/>
          </a:p>
          <a:p>
            <a:r>
              <a:rPr lang="en-US" dirty="0"/>
              <a:t>Thinking about this fundoscopic image, does it really matter whether a specific pixel is light versus dark?</a:t>
            </a:r>
          </a:p>
          <a:p>
            <a:r>
              <a:rPr lang="en-US" dirty="0"/>
              <a:t>What matters are the pixels in relation to one another.</a:t>
            </a:r>
          </a:p>
          <a:p>
            <a:endParaRPr lang="en-US" dirty="0"/>
          </a:p>
          <a:p>
            <a:r>
              <a:rPr lang="en-US" dirty="0"/>
              <a:t>Together they form vessels, suggest exudates, comprise the optic disk – but in isolation, they are near meaningless</a:t>
            </a:r>
          </a:p>
        </p:txBody>
      </p:sp>
      <p:sp>
        <p:nvSpPr>
          <p:cNvPr id="4" name="Slide Number Placeholder 3"/>
          <p:cNvSpPr>
            <a:spLocks noGrp="1"/>
          </p:cNvSpPr>
          <p:nvPr>
            <p:ph type="sldNum" sz="quarter" idx="5"/>
          </p:nvPr>
        </p:nvSpPr>
        <p:spPr/>
        <p:txBody>
          <a:bodyPr/>
          <a:lstStyle/>
          <a:p>
            <a:fld id="{9FCDE58F-843A-8447-AF7F-7BD31329CDC1}" type="slidenum">
              <a:rPr lang="en-US" smtClean="0"/>
              <a:t>21</a:t>
            </a:fld>
            <a:endParaRPr lang="en-US"/>
          </a:p>
        </p:txBody>
      </p:sp>
    </p:spTree>
    <p:extLst>
      <p:ext uri="{BB962C8B-B14F-4D97-AF65-F5344CB8AC3E}">
        <p14:creationId xmlns:p14="http://schemas.microsoft.com/office/powerpoint/2010/main" val="136108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big data is helpful to make it work…</a:t>
            </a:r>
          </a:p>
        </p:txBody>
      </p:sp>
      <p:sp>
        <p:nvSpPr>
          <p:cNvPr id="4" name="Slide Number Placeholder 3"/>
          <p:cNvSpPr>
            <a:spLocks noGrp="1"/>
          </p:cNvSpPr>
          <p:nvPr>
            <p:ph type="sldNum" sz="quarter" idx="5"/>
          </p:nvPr>
        </p:nvSpPr>
        <p:spPr/>
        <p:txBody>
          <a:bodyPr/>
          <a:lstStyle/>
          <a:p>
            <a:fld id="{F78BAB2F-C783-9D4B-A4CB-0337EE734A25}" type="slidenum">
              <a:rPr lang="en-US" smtClean="0"/>
              <a:t>22</a:t>
            </a:fld>
            <a:endParaRPr lang="en-US"/>
          </a:p>
        </p:txBody>
      </p:sp>
    </p:spTree>
    <p:extLst>
      <p:ext uri="{BB962C8B-B14F-4D97-AF65-F5344CB8AC3E}">
        <p14:creationId xmlns:p14="http://schemas.microsoft.com/office/powerpoint/2010/main" val="1090188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APACHE we can go straight from predictors to label</a:t>
            </a:r>
          </a:p>
          <a:p>
            <a:r>
              <a:rPr lang="en-US" dirty="0"/>
              <a:t>here we have to build up our understanding of the image bit by bit. </a:t>
            </a:r>
          </a:p>
          <a:p>
            <a:endParaRPr lang="en-US" dirty="0"/>
          </a:p>
          <a:p>
            <a:r>
              <a:rPr lang="en-US" dirty="0"/>
              <a:t>pixels… </a:t>
            </a:r>
            <a:r>
              <a:rPr lang="en-US" dirty="0">
                <a:sym typeface="Wingdings" pitchFamily="2" charset="2"/>
              </a:rPr>
              <a:t> </a:t>
            </a:r>
            <a:r>
              <a:rPr lang="en-US" dirty="0"/>
              <a:t>lines, arcs, textures</a:t>
            </a:r>
          </a:p>
          <a:p>
            <a:r>
              <a:rPr lang="en-US" dirty="0"/>
              <a:t>lines and arcs </a:t>
            </a:r>
            <a:r>
              <a:rPr lang="en-US" dirty="0">
                <a:sym typeface="Wingdings" pitchFamily="2" charset="2"/>
              </a:rPr>
              <a:t> shapes, contours</a:t>
            </a:r>
          </a:p>
          <a:p>
            <a:r>
              <a:rPr lang="en-US" dirty="0">
                <a:sym typeface="Wingdings" pitchFamily="2" charset="2"/>
              </a:rPr>
              <a:t>Shapes, contours  paw, ear, eye</a:t>
            </a:r>
          </a:p>
          <a:p>
            <a:r>
              <a:rPr lang="en-US" dirty="0">
                <a:sym typeface="Wingdings" pitchFamily="2" charset="2"/>
              </a:rPr>
              <a:t>Paw, ear, eye  dog</a:t>
            </a:r>
          </a:p>
          <a:p>
            <a:endParaRPr lang="en-US" dirty="0"/>
          </a:p>
          <a:p>
            <a:r>
              <a:rPr lang="en-US" dirty="0"/>
              <a:t>All these patterns – we call them motifs</a:t>
            </a:r>
          </a:p>
          <a:p>
            <a:r>
              <a:rPr lang="en-US" dirty="0"/>
              <a:t>And they are arranged in a hierarchy</a:t>
            </a:r>
          </a:p>
          <a:p>
            <a:endParaRPr lang="en-US" dirty="0"/>
          </a:p>
          <a:p>
            <a:r>
              <a:rPr lang="en-US" dirty="0"/>
              <a:t>#Prediction at each level is easy</a:t>
            </a:r>
          </a:p>
          <a:p>
            <a:r>
              <a:rPr lang="en-US" dirty="0"/>
              <a:t>#We break up an incredibly complex tasks into a sequence of much simpler tasks</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124542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Hinton:</a:t>
            </a:r>
          </a:p>
          <a:p>
            <a:r>
              <a:rPr lang="en-US" dirty="0"/>
              <a:t>“If there were simple rules”… it wouldn’t have taken us until 2012 to figure this out.</a:t>
            </a:r>
          </a:p>
          <a:p>
            <a:endParaRPr lang="en-US" dirty="0"/>
          </a:p>
          <a:p>
            <a:r>
              <a:rPr lang="en-US" dirty="0"/>
              <a:t>So, is there a simple rule you can use to determine whether a dog is present?</a:t>
            </a:r>
          </a:p>
          <a:p>
            <a:r>
              <a:rPr lang="en-US" dirty="0"/>
              <a:t>Maybe…. If the rule can be in terms eyes, ears, and paws</a:t>
            </a:r>
          </a:p>
          <a:p>
            <a:endParaRPr lang="en-US" dirty="0"/>
          </a:p>
          <a:p>
            <a:r>
              <a:rPr lang="en-US" dirty="0"/>
              <a:t>Rule for paws is based on shapes</a:t>
            </a:r>
          </a:p>
          <a:p>
            <a:r>
              <a:rPr lang="en-US" dirty="0"/>
              <a:t>Rule for shapes is based on pixels</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30051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features at different levels of THIS hierarchy look like?</a:t>
            </a:r>
          </a:p>
          <a:p>
            <a:endParaRPr lang="en-US" dirty="0"/>
          </a:p>
          <a:p>
            <a:r>
              <a:rPr lang="en-US" dirty="0"/>
              <a:t>top level: retinopathy</a:t>
            </a:r>
          </a:p>
          <a:p>
            <a:r>
              <a:rPr lang="en-US" dirty="0"/>
              <a:t>high level: microaneurysms, exudates, hemorrhage, </a:t>
            </a:r>
            <a:r>
              <a:rPr lang="en-US" dirty="0" err="1"/>
              <a:t>etc</a:t>
            </a:r>
            <a:r>
              <a:rPr lang="en-US" dirty="0"/>
              <a:t>…</a:t>
            </a:r>
          </a:p>
          <a:p>
            <a:r>
              <a:rPr lang="en-US" dirty="0"/>
              <a:t>mid level: blood vessels, retinal textures, etc.</a:t>
            </a:r>
          </a:p>
          <a:p>
            <a:endParaRPr lang="en-US" dirty="0"/>
          </a:p>
          <a:p>
            <a:r>
              <a:rPr lang="en-US" dirty="0"/>
              <a:t>Low level: edges, curves, etc. same as before!</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221017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level stuff is very different when talking about retina versus talking about dog.</a:t>
            </a:r>
          </a:p>
          <a:p>
            <a:r>
              <a:rPr lang="en-US" dirty="0"/>
              <a:t>But the low level stuff, that’s common to all images.</a:t>
            </a:r>
          </a:p>
          <a:p>
            <a:endParaRPr lang="en-US" dirty="0"/>
          </a:p>
          <a:p>
            <a:r>
              <a:rPr lang="en-US" dirty="0"/>
              <a:t>And so, when we learn these models, we have to learn the high level stuff anew each time. </a:t>
            </a:r>
          </a:p>
          <a:p>
            <a:r>
              <a:rPr lang="en-US" dirty="0"/>
              <a:t>But how to detect the low level stuff -- that we can just remember from other models.</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2259718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Numeric values inside the neural network are sufficient to predict the state of the board</a:t>
            </a:r>
          </a:p>
          <a:p>
            <a:pPr marL="228600" indent="-228600">
              <a:buAutoNum type="arabicParenR"/>
            </a:pPr>
            <a:r>
              <a:rPr lang="en-US" dirty="0"/>
              <a:t>When the authors manipulated those numeric values, they were able to change the prediction; as well as the model’s beliefs about the appropriate next move</a:t>
            </a:r>
          </a:p>
          <a:p>
            <a:pPr marL="228600" indent="-228600">
              <a:buAutoNum type="arabicParenR"/>
            </a:pPr>
            <a:endParaRPr lang="en-US" dirty="0"/>
          </a:p>
          <a:p>
            <a:pPr marL="228600" indent="-228600">
              <a:buAutoNum type="arabicParenR"/>
            </a:pPr>
            <a:r>
              <a:rPr lang="en-US" dirty="0"/>
              <a:t>Other kinds of internal representations are being explored</a:t>
            </a:r>
          </a:p>
          <a:p>
            <a:pPr marL="228600" indent="-228600">
              <a:buAutoNum type="arabicParenR"/>
            </a:pPr>
            <a:endParaRPr lang="en-US" dirty="0"/>
          </a:p>
          <a:p>
            <a:pPr marL="228600" indent="-228600">
              <a:buAutoNum type="arabicParenR"/>
            </a:pPr>
            <a:r>
              <a:rPr lang="en-US" dirty="0"/>
              <a:t>Now this work was for a model that plays Othello – so its world, not surprisingly, is pretty Othello specific</a:t>
            </a:r>
          </a:p>
          <a:p>
            <a:pPr marL="228600" indent="-228600">
              <a:buAutoNum type="arabicParenR"/>
            </a:pPr>
            <a:r>
              <a:rPr lang="en-US" dirty="0"/>
              <a:t>But what about </a:t>
            </a:r>
            <a:r>
              <a:rPr lang="en-US" dirty="0" err="1"/>
              <a:t>ChatGPT</a:t>
            </a:r>
            <a:r>
              <a:rPr lang="en-US" dirty="0"/>
              <a:t>? What world models are contained among its 1.7 trillion </a:t>
            </a:r>
            <a:r>
              <a:rPr lang="en-US" dirty="0" err="1"/>
              <a:t>parmas</a:t>
            </a:r>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28</a:t>
            </a:fld>
            <a:endParaRPr lang="en-US"/>
          </a:p>
        </p:txBody>
      </p:sp>
    </p:spTree>
    <p:extLst>
      <p:ext uri="{BB962C8B-B14F-4D97-AF65-F5344CB8AC3E}">
        <p14:creationId xmlns:p14="http://schemas.microsoft.com/office/powerpoint/2010/main" val="102192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 reasoning</a:t>
            </a:r>
          </a:p>
          <a:p>
            <a:r>
              <a:rPr lang="en-US" dirty="0"/>
              <a:t>Common sense reasoning</a:t>
            </a:r>
          </a:p>
          <a:p>
            <a:endParaRPr lang="en-US" dirty="0"/>
          </a:p>
          <a:p>
            <a:r>
              <a:rPr lang="en-US" dirty="0"/>
              <a:t>I’m sure you’ve explored this</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29</a:t>
            </a:fld>
            <a:endParaRPr lang="en-US"/>
          </a:p>
        </p:txBody>
      </p:sp>
    </p:spTree>
    <p:extLst>
      <p:ext uri="{BB962C8B-B14F-4D97-AF65-F5344CB8AC3E}">
        <p14:creationId xmlns:p14="http://schemas.microsoft.com/office/powerpoint/2010/main" val="105637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our first pillar: computer vision</a:t>
            </a:r>
          </a:p>
          <a:p>
            <a:endParaRPr lang="en-US" dirty="0"/>
          </a:p>
          <a:p>
            <a:r>
              <a:rPr lang="en-US" dirty="0"/>
              <a:t>What’s happening here?</a:t>
            </a:r>
          </a:p>
          <a:p>
            <a:r>
              <a:rPr lang="en-US" dirty="0"/>
              <a:t>We have a system that, in real time, is recognizing … and identifying their contours</a:t>
            </a:r>
          </a:p>
          <a:p>
            <a:r>
              <a:rPr lang="en-US" dirty="0"/>
              <a:t>The first – identifying distinct objects – we call object detection</a:t>
            </a:r>
          </a:p>
          <a:p>
            <a:r>
              <a:rPr lang="en-US" dirty="0"/>
              <a:t>The second – precisely outlining their boundaries – we call segmentation</a:t>
            </a:r>
          </a:p>
          <a:p>
            <a:endParaRPr lang="en-US" dirty="0"/>
          </a:p>
          <a:p>
            <a:r>
              <a:rPr lang="en-US" dirty="0"/>
              <a:t>You’ve probably seen something like this on </a:t>
            </a:r>
            <a:r>
              <a:rPr lang="en-US" dirty="0" err="1"/>
              <a:t>youtube</a:t>
            </a:r>
            <a:r>
              <a:rPr lang="en-US" dirty="0"/>
              <a:t> – systems like this are an important component of self-driving tech</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model a showed you a moment ago is actually a few years out of date.</a:t>
            </a:r>
          </a:p>
          <a:p>
            <a:r>
              <a:rPr lang="en-US" dirty="0"/>
              <a:t>Over the past few years we’ve seen</a:t>
            </a:r>
          </a:p>
          <a:p>
            <a:r>
              <a:rPr lang="en-US" dirty="0"/>
              <a:t>- better performance</a:t>
            </a:r>
          </a:p>
          <a:p>
            <a:r>
              <a:rPr lang="en-US" dirty="0"/>
              <a:t>- more precise boundaries</a:t>
            </a:r>
          </a:p>
          <a:p>
            <a:r>
              <a:rPr lang="en-US" dirty="0"/>
              <a:t>- (most importantly) better ”zero-shot generalization”, in other words to unknown objects and settings</a:t>
            </a:r>
          </a:p>
        </p:txBody>
      </p:sp>
      <p:sp>
        <p:nvSpPr>
          <p:cNvPr id="4" name="Slide Number Placeholder 3"/>
          <p:cNvSpPr>
            <a:spLocks noGrp="1"/>
          </p:cNvSpPr>
          <p:nvPr>
            <p:ph type="sldNum" sz="quarter" idx="5"/>
          </p:nvPr>
        </p:nvSpPr>
        <p:spPr/>
        <p:txBody>
          <a:bodyPr/>
          <a:lstStyle/>
          <a:p>
            <a:fld id="{F78BAB2F-C783-9D4B-A4CB-0337EE734A25}" type="slidenum">
              <a:rPr lang="en-US" smtClean="0"/>
              <a:t>4</a:t>
            </a:fld>
            <a:endParaRPr lang="en-US"/>
          </a:p>
        </p:txBody>
      </p:sp>
    </p:spTree>
    <p:extLst>
      <p:ext uri="{BB962C8B-B14F-4D97-AF65-F5344CB8AC3E}">
        <p14:creationId xmlns:p14="http://schemas.microsoft.com/office/powerpoint/2010/main" val="166846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segment anything approach does in fact extend to medical images, as shown by AI Health’s own Maciej </a:t>
            </a:r>
            <a:r>
              <a:rPr lang="en-US" dirty="0" err="1"/>
              <a:t>Mazurowski</a:t>
            </a:r>
            <a:endParaRPr lang="en-US" dirty="0"/>
          </a:p>
          <a:p>
            <a:r>
              <a:rPr lang="en-US" dirty="0"/>
              <a:t>Though they do note that performance is highly variable depending on the specific task</a:t>
            </a:r>
          </a:p>
          <a:p>
            <a:r>
              <a:rPr lang="en-US" dirty="0"/>
              <a:t>For example performing quite well for hip X-ray, as shown in the middle here, but poorly for spine MRI</a:t>
            </a:r>
          </a:p>
          <a:p>
            <a:endParaRPr lang="en-US" dirty="0"/>
          </a:p>
          <a:p>
            <a:endParaRPr lang="en-US" dirty="0"/>
          </a:p>
          <a:p>
            <a:r>
              <a:rPr lang="en-US" b="0" i="0" u="none" strike="noStrike" dirty="0">
                <a:solidFill>
                  <a:srgbClr val="1F1F1F"/>
                </a:solidFill>
                <a:effectLst/>
                <a:latin typeface="ElsevierGulliver"/>
              </a:rPr>
              <a:t>ABSTRACT: Training </a:t>
            </a:r>
            <a:r>
              <a:rPr lang="en-US" b="0" i="0" u="sng" strike="noStrike" dirty="0">
                <a:solidFill>
                  <a:srgbClr val="1F1F1F"/>
                </a:solidFill>
                <a:effectLst/>
                <a:latin typeface="ElsevierGulliver"/>
                <a:hlinkClick r:id="rId3" tooltip="Learn more about segmentation models from ScienceDirect's AI-generated Topic Pages"/>
              </a:rPr>
              <a:t>segmentation models</a:t>
            </a:r>
            <a:r>
              <a:rPr lang="en-US" b="0" i="0" u="none" strike="noStrike" dirty="0">
                <a:solidFill>
                  <a:srgbClr val="1F1F1F"/>
                </a:solidFill>
                <a:effectLst/>
                <a:latin typeface="ElsevierGulliver"/>
              </a:rPr>
              <a:t> for medical images continues to be challenging due to the limited availability of data annotations. Segment Anything Model (SAM) is a foundation model trained on over 1 billion annotations, predominantly for natural images, that is intended to segment user-defined objects of interest in an interactive manner. While the model performance on natural images is impressive, medical image domains pose their own set of challenges. Here, we perform an extensive evaluation of SAM’s ability to segment medical images on a collection of 19 </a:t>
            </a:r>
            <a:r>
              <a:rPr lang="en-US" b="0" i="0" u="sng" strike="noStrike" dirty="0">
                <a:solidFill>
                  <a:srgbClr val="1F1F1F"/>
                </a:solidFill>
                <a:effectLst/>
                <a:latin typeface="ElsevierGulliver"/>
                <a:hlinkClick r:id="rId4" tooltip="Learn more about medical imaging from ScienceDirect's AI-generated Topic Pages"/>
              </a:rPr>
              <a:t>medical imaging</a:t>
            </a:r>
            <a:r>
              <a:rPr lang="en-US" b="0" i="0" u="none" strike="noStrike" dirty="0">
                <a:solidFill>
                  <a:srgbClr val="1F1F1F"/>
                </a:solidFill>
                <a:effectLst/>
                <a:latin typeface="ElsevierGulliver"/>
              </a:rPr>
              <a:t> datasets from various modalities and </a:t>
            </a:r>
            <a:r>
              <a:rPr lang="en-US" b="0" i="0" u="sng" strike="noStrike" dirty="0">
                <a:solidFill>
                  <a:srgbClr val="1F1F1F"/>
                </a:solidFill>
                <a:effectLst/>
                <a:latin typeface="ElsevierGulliver"/>
                <a:hlinkClick r:id="rId5" tooltip="Learn more about anatomies from ScienceDirect's AI-generated Topic Pages"/>
              </a:rPr>
              <a:t>anatomies</a:t>
            </a:r>
            <a:r>
              <a:rPr lang="en-US" b="0" i="0" u="none" strike="noStrike" dirty="0">
                <a:solidFill>
                  <a:srgbClr val="1F1F1F"/>
                </a:solidFill>
                <a:effectLst/>
                <a:latin typeface="ElsevierGulliver"/>
              </a:rPr>
              <a:t>. In our experiments, we generated point and box prompts for SAM using a standard method that simulates interactive segmentation. We report the following findings: (1) SAM’s performance based on single prompts highly varies depending on the dataset and the task, from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=0.1135 for spine MRI to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=0.8650 for hip X-ray. (2) </a:t>
            </a:r>
            <a:r>
              <a:rPr lang="en-US" b="0" i="0" u="sng" strike="noStrike" dirty="0">
                <a:solidFill>
                  <a:srgbClr val="1F1F1F"/>
                </a:solidFill>
                <a:effectLst/>
                <a:latin typeface="ElsevierGulliver"/>
                <a:hlinkClick r:id="rId6" tooltip="Learn more about Segmentation performance from ScienceDirect's AI-generated Topic Pages"/>
              </a:rPr>
              <a:t>Segmentation performance</a:t>
            </a:r>
            <a:r>
              <a:rPr lang="en-US" b="0" i="0" u="none" strike="noStrike" dirty="0">
                <a:solidFill>
                  <a:srgbClr val="1F1F1F"/>
                </a:solidFill>
                <a:effectLst/>
                <a:latin typeface="ElsevierGulliver"/>
              </a:rPr>
              <a:t> appears to be better for well-circumscribed objects with prompts with less ambiguity such as the segmentation of organs in </a:t>
            </a:r>
            <a:r>
              <a:rPr lang="en-US" b="0" i="0" u="sng" strike="noStrike" dirty="0">
                <a:solidFill>
                  <a:srgbClr val="1F1F1F"/>
                </a:solidFill>
                <a:effectLst/>
                <a:latin typeface="ElsevierGulliver"/>
                <a:hlinkClick r:id="rId7" tooltip="Learn more about computed tomography from ScienceDirect's AI-generated Topic Pages"/>
              </a:rPr>
              <a:t>computed tomography</a:t>
            </a:r>
            <a:r>
              <a:rPr lang="en-US" b="0" i="0" u="none" strike="noStrike" dirty="0">
                <a:solidFill>
                  <a:srgbClr val="1F1F1F"/>
                </a:solidFill>
                <a:effectLst/>
                <a:latin typeface="ElsevierGulliver"/>
              </a:rPr>
              <a:t> and poorer in various other scenarios such as the segmentation of brain tumors. (3) SAM performs notably better with box prompts than with point prompts. (4) SAM outperforms similar methods RITM, </a:t>
            </a:r>
            <a:r>
              <a:rPr lang="en-US" b="0" i="0" u="none" strike="noStrike" dirty="0" err="1">
                <a:solidFill>
                  <a:srgbClr val="1F1F1F"/>
                </a:solidFill>
                <a:effectLst/>
                <a:latin typeface="ElsevierGulliver"/>
              </a:rPr>
              <a:t>SimpleClick</a:t>
            </a:r>
            <a:r>
              <a:rPr lang="en-US" b="0" i="0" u="none" strike="noStrike" dirty="0">
                <a:solidFill>
                  <a:srgbClr val="1F1F1F"/>
                </a:solidFill>
                <a:effectLst/>
                <a:latin typeface="ElsevierGulliver"/>
              </a:rPr>
              <a:t>, and </a:t>
            </a:r>
            <a:r>
              <a:rPr lang="en-US" b="0" i="0" u="none" strike="noStrike" dirty="0" err="1">
                <a:solidFill>
                  <a:srgbClr val="1F1F1F"/>
                </a:solidFill>
                <a:effectLst/>
                <a:latin typeface="ElsevierGulliver"/>
              </a:rPr>
              <a:t>FocalClick</a:t>
            </a:r>
            <a:r>
              <a:rPr lang="en-US" b="0" i="0" u="none" strike="noStrike" dirty="0">
                <a:solidFill>
                  <a:srgbClr val="1F1F1F"/>
                </a:solidFill>
                <a:effectLst/>
                <a:latin typeface="ElsevierGulliver"/>
              </a:rPr>
              <a:t> in almost all single-point prompt settings. (5) When multiple-point prompts are provided iteratively, SAM’s performance generally improves only slightly while other methods’ performance improves to the level that surpasses SAM’s point-based performance. We also provide several illustrations for SAM’s performance on all tested datasets, iterative segmentation, and SAM’s behavior given prompt ambiguity. We conclude that SAM shows impressive zero-shot segmentation performance for certain medical imaging datasets, but moderate to poor performance for others. SAM has the potential to make a significant impact in automated medical </a:t>
            </a:r>
            <a:r>
              <a:rPr lang="en-US" b="0" i="0" u="sng" strike="noStrike" dirty="0">
                <a:solidFill>
                  <a:srgbClr val="1F1F1F"/>
                </a:solidFill>
                <a:effectLst/>
                <a:latin typeface="ElsevierGulliver"/>
                <a:hlinkClick r:id="rId8" tooltip="Learn more about image segmentation from ScienceDirect's AI-generated Topic Pages"/>
              </a:rPr>
              <a:t>image segmentation</a:t>
            </a:r>
            <a:r>
              <a:rPr lang="en-US" b="0" i="0" u="none" strike="noStrike" dirty="0">
                <a:solidFill>
                  <a:srgbClr val="1F1F1F"/>
                </a:solidFill>
                <a:effectLst/>
                <a:latin typeface="ElsevierGulliver"/>
              </a:rPr>
              <a:t> in medical imaging, but appropriate care needs to be applied when using it. Code for evaluation SAM is made publicly available at </a:t>
            </a:r>
            <a:r>
              <a:rPr lang="en-US" b="0" i="0" u="none" strike="noStrike" dirty="0">
                <a:solidFill>
                  <a:srgbClr val="0272B1"/>
                </a:solidFill>
                <a:effectLst/>
                <a:latin typeface="ElsevierGulliver"/>
                <a:hlinkClick r:id="rId9"/>
              </a:rPr>
              <a:t>https://github.com/mazurowski-lab/segment-anything-medical-evaluation</a:t>
            </a:r>
            <a:r>
              <a:rPr lang="en-US" b="0" i="0" u="none" strike="noStrike" dirty="0">
                <a:solidFill>
                  <a:srgbClr val="1F1F1F"/>
                </a:solidFill>
                <a:effectLst/>
                <a:latin typeface="ElsevierGulliver"/>
              </a:rPr>
              <a:t>.</a:t>
            </a:r>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5</a:t>
            </a:fld>
            <a:endParaRPr lang="en-US"/>
          </a:p>
        </p:txBody>
      </p:sp>
    </p:spTree>
    <p:extLst>
      <p:ext uri="{BB962C8B-B14F-4D97-AF65-F5344CB8AC3E}">
        <p14:creationId xmlns:p14="http://schemas.microsoft.com/office/powerpoint/2010/main" val="1880262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2nd pillar: natural language processing</a:t>
            </a:r>
          </a:p>
          <a:p>
            <a:r>
              <a:rPr lang="en-US" dirty="0"/>
              <a:t>What can NLP do?</a:t>
            </a:r>
          </a:p>
          <a:p>
            <a:r>
              <a:rPr lang="en-US" dirty="0"/>
              <a:t>Well, many of you have likely already explored it yourself</a:t>
            </a:r>
          </a:p>
          <a:p>
            <a:endParaRPr lang="en-US" dirty="0"/>
          </a:p>
          <a:p>
            <a:r>
              <a:rPr lang="en-US" dirty="0"/>
              <a:t>Now, I would never use </a:t>
            </a:r>
            <a:r>
              <a:rPr lang="en-US" dirty="0" err="1"/>
              <a:t>chatGPT</a:t>
            </a:r>
            <a:r>
              <a:rPr lang="en-US" dirty="0"/>
              <a:t> to write a lecture for this group – you’re too important</a:t>
            </a:r>
          </a:p>
          <a:p>
            <a:r>
              <a:rPr lang="en-US" dirty="0"/>
              <a:t>But I did use it to help me design my lecture for the first-year medical students</a:t>
            </a:r>
          </a:p>
          <a:p>
            <a:endParaRPr lang="en-US" dirty="0"/>
          </a:p>
          <a:p>
            <a:r>
              <a:rPr lang="en-US" dirty="0"/>
              <a:t>And here’s what it told me…</a:t>
            </a:r>
          </a:p>
          <a:p>
            <a:r>
              <a:rPr lang="en-US" dirty="0"/>
              <a:t>And if I had asked it for more specific, detailed suggestions, it would have provided them</a:t>
            </a:r>
          </a:p>
          <a:p>
            <a:endParaRPr lang="en-US" dirty="0"/>
          </a:p>
          <a:p>
            <a:r>
              <a:rPr lang="en-US" dirty="0"/>
              <a:t>As </a:t>
            </a:r>
            <a:r>
              <a:rPr lang="en-US" dirty="0" err="1"/>
              <a:t>ChatGPT</a:t>
            </a:r>
            <a:r>
              <a:rPr lang="en-US" dirty="0"/>
              <a:t> notes, it’s not a substitute for human expertise</a:t>
            </a:r>
          </a:p>
          <a:p>
            <a:r>
              <a:rPr lang="en-US" dirty="0"/>
              <a:t>But the system is in fact quite humble, and similar models (e.g. Google’s MedPalm2) show quite impressive performance on questions from the US Medical Licensing Exam</a:t>
            </a:r>
          </a:p>
        </p:txBody>
      </p:sp>
      <p:sp>
        <p:nvSpPr>
          <p:cNvPr id="4" name="Slide Number Placeholder 3"/>
          <p:cNvSpPr>
            <a:spLocks noGrp="1"/>
          </p:cNvSpPr>
          <p:nvPr>
            <p:ph type="sldNum" sz="quarter" idx="5"/>
          </p:nvPr>
        </p:nvSpPr>
        <p:spPr/>
        <p:txBody>
          <a:bodyPr/>
          <a:lstStyle/>
          <a:p>
            <a:fld id="{F78BAB2F-C783-9D4B-A4CB-0337EE734A25}" type="slidenum">
              <a:rPr lang="en-US" smtClean="0"/>
              <a:t>6</a:t>
            </a:fld>
            <a:endParaRPr lang="en-US"/>
          </a:p>
        </p:txBody>
      </p:sp>
    </p:spTree>
    <p:extLst>
      <p:ext uri="{BB962C8B-B14F-4D97-AF65-F5344CB8AC3E}">
        <p14:creationId xmlns:p14="http://schemas.microsoft.com/office/powerpoint/2010/main" val="27805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dirty="0" err="1"/>
              <a:t>chatGPT</a:t>
            </a:r>
            <a:r>
              <a:rPr lang="en-US" dirty="0"/>
              <a:t> hype is recent, but the writing has been on the wall since about 2018-2019</a:t>
            </a:r>
          </a:p>
          <a:p>
            <a:r>
              <a:rPr lang="en-US" dirty="0"/>
              <a:t>This is when we got GPT-3, precursor to </a:t>
            </a:r>
            <a:r>
              <a:rPr lang="en-US" dirty="0" err="1"/>
              <a:t>chatGPT</a:t>
            </a:r>
            <a:r>
              <a:rPr lang="en-US" dirty="0"/>
              <a:t>…</a:t>
            </a:r>
          </a:p>
          <a:p>
            <a:r>
              <a:rPr lang="en-US" dirty="0"/>
              <a:t>- A Generative model based on transformer architecture and trained on 8 million webpages</a:t>
            </a:r>
          </a:p>
          <a:p>
            <a:r>
              <a:rPr lang="en-US" dirty="0"/>
              <a:t>- around this time, it could write perfect looking stories</a:t>
            </a:r>
          </a:p>
          <a:p>
            <a:r>
              <a:rPr lang="en-US" dirty="0"/>
              <a:t>- exceed human performance on question answering benchmarks, in which the system answers a question based on a given paragraph of text</a:t>
            </a:r>
          </a:p>
          <a:p>
            <a:endParaRPr lang="en-US" dirty="0"/>
          </a:p>
          <a:p>
            <a:r>
              <a:rPr lang="en-US" dirty="0"/>
              <a:t>Work since then has focused on</a:t>
            </a:r>
          </a:p>
          <a:p>
            <a:r>
              <a:rPr lang="en-US" dirty="0"/>
              <a:t>(a) Further scaling up the model</a:t>
            </a:r>
          </a:p>
          <a:p>
            <a:r>
              <a:rPr lang="en-US" dirty="0"/>
              <a:t>(b) Aligning models with human preferences using a process called reinforcement learning from human feedback</a:t>
            </a:r>
          </a:p>
          <a:p>
            <a:endParaRPr lang="en-US" dirty="0"/>
          </a:p>
          <a:p>
            <a:r>
              <a:rPr lang="en-US" dirty="0"/>
              <a:t>Work to align models continues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NLP do in medicine?</a:t>
            </a:r>
          </a:p>
          <a:p>
            <a:r>
              <a:rPr lang="en-US" dirty="0"/>
              <a:t>Well, I’ll let you use your imagination – summarizing medical knowledge, extracting specific information from patient charts, creating template responses for </a:t>
            </a:r>
            <a:r>
              <a:rPr lang="en-US" dirty="0" err="1"/>
              <a:t>mychart</a:t>
            </a:r>
            <a:endParaRPr lang="en-US" dirty="0"/>
          </a:p>
          <a:p>
            <a:endParaRPr lang="en-US" dirty="0"/>
          </a:p>
          <a:p>
            <a:r>
              <a:rPr lang="en-US" dirty="0"/>
              <a:t>But I want to point out one application from our work…</a:t>
            </a:r>
          </a:p>
          <a:p>
            <a:endParaRPr lang="en-US" dirty="0"/>
          </a:p>
          <a:p>
            <a:r>
              <a:rPr lang="en-US" dirty="0"/>
              <a:t>We used natural language processing to do something that no human can do</a:t>
            </a:r>
          </a:p>
          <a:p>
            <a:r>
              <a:rPr lang="en-US" dirty="0"/>
              <a:t>Namely, read every single clinical in every single child’s chart</a:t>
            </a:r>
          </a:p>
          <a:p>
            <a:r>
              <a:rPr lang="en-US" dirty="0"/>
              <a:t>And identify types of note content early in life that are associated with later autism diagnosis</a:t>
            </a:r>
          </a:p>
        </p:txBody>
      </p:sp>
      <p:sp>
        <p:nvSpPr>
          <p:cNvPr id="4" name="Slide Number Placeholder 3"/>
          <p:cNvSpPr>
            <a:spLocks noGrp="1"/>
          </p:cNvSpPr>
          <p:nvPr>
            <p:ph type="sldNum" sz="quarter" idx="5"/>
          </p:nvPr>
        </p:nvSpPr>
        <p:spPr/>
        <p:txBody>
          <a:bodyPr/>
          <a:lstStyle/>
          <a:p>
            <a:fld id="{F78BAB2F-C783-9D4B-A4CB-0337EE734A25}" type="slidenum">
              <a:rPr lang="en-US" smtClean="0"/>
              <a:t>8</a:t>
            </a:fld>
            <a:endParaRPr lang="en-US"/>
          </a:p>
        </p:txBody>
      </p:sp>
    </p:spTree>
    <p:extLst>
      <p:ext uri="{BB962C8B-B14F-4D97-AF65-F5344CB8AC3E}">
        <p14:creationId xmlns:p14="http://schemas.microsoft.com/office/powerpoint/2010/main" val="144699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Pillar 3: reinforcement learning</a:t>
            </a:r>
          </a:p>
          <a:p>
            <a:endParaRPr lang="en-US" dirty="0"/>
          </a:p>
          <a:p>
            <a:r>
              <a:rPr lang="en-US" dirty="0"/>
              <a:t>Now here we have a stick figure</a:t>
            </a:r>
          </a:p>
          <a:p>
            <a:r>
              <a:rPr lang="en-US" dirty="0"/>
              <a:t>Whose control over his motor function is tenuous at best</a:t>
            </a:r>
          </a:p>
          <a:p>
            <a:r>
              <a:rPr lang="en-US" dirty="0"/>
              <a:t>And, much like me on the average day, he’s actually running late to pick up his kid from daycare</a:t>
            </a:r>
          </a:p>
          <a:p>
            <a:endParaRPr lang="en-US" dirty="0"/>
          </a:p>
          <a:p>
            <a:r>
              <a:rPr lang="en-US" dirty="0"/>
              <a:t>So, this is an agent</a:t>
            </a:r>
          </a:p>
          <a:p>
            <a:r>
              <a:rPr lang="en-US" dirty="0"/>
              <a:t>Who’s trying to achieve a specific goal – namely, to get to the daycare on time</a:t>
            </a:r>
          </a:p>
          <a:p>
            <a:r>
              <a:rPr lang="en-US" dirty="0"/>
              <a:t>And he has some actions available to him, some of which help him reach the goal (e.g. stepping forward)</a:t>
            </a:r>
          </a:p>
          <a:p>
            <a:r>
              <a:rPr lang="en-US" dirty="0"/>
              <a:t>And others of which don’t (e.g. pumping his fist repeatedly)</a:t>
            </a:r>
          </a:p>
          <a:p>
            <a:endParaRPr lang="en-US" dirty="0"/>
          </a:p>
          <a:p>
            <a:r>
              <a:rPr lang="en-US" dirty="0"/>
              <a:t>He’s trying to figure out which actions are going to get him there.</a:t>
            </a:r>
          </a:p>
          <a:p>
            <a:endParaRPr lang="en-US" dirty="0"/>
          </a:p>
          <a:p>
            <a:r>
              <a:rPr lang="en-US" dirty="0"/>
              <a:t>It’s the same with chess</a:t>
            </a:r>
          </a:p>
          <a:p>
            <a:r>
              <a:rPr lang="en-US" dirty="0"/>
              <a:t>Goal-directed sequential decision-making</a:t>
            </a:r>
          </a:p>
          <a:p>
            <a:endParaRPr lang="en-US" dirty="0"/>
          </a:p>
          <a:p>
            <a:r>
              <a:rPr lang="en-US" dirty="0"/>
              <a:t>What moves help </a:t>
            </a:r>
            <a:r>
              <a:rPr lang="en-US" dirty="0" err="1"/>
              <a:t>alphaGo</a:t>
            </a:r>
            <a:r>
              <a:rPr lang="en-US" dirty="0"/>
              <a:t> win the game?</a:t>
            </a:r>
          </a:p>
          <a:p>
            <a:r>
              <a:rPr lang="en-US" dirty="0"/>
              <a:t>What moves hurt it?</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266108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normAutofit/>
          </a:bodyPr>
          <a:lstStyle/>
          <a:p>
            <a:r>
              <a:rPr lang="en-US" dirty="0"/>
              <a:t>Introduction to AI in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a:bodyPr>
          <a:lstStyle/>
          <a:p>
            <a:endParaRPr lang="en-US" dirty="0"/>
          </a:p>
          <a:p>
            <a:endParaRPr lang="en-US" dirty="0"/>
          </a:p>
          <a:p>
            <a:r>
              <a:rPr lang="en-US" dirty="0"/>
              <a:t>Matt Engelhard, Department of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Computer Vision: </a:t>
            </a:r>
            <a:br>
              <a:rPr lang="en-US" dirty="0"/>
            </a:br>
            <a:r>
              <a:rPr lang="en-US" dirty="0"/>
              <a:t>prediction via convolutional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extLst>
              <p:ext uri="{D42A27DB-BD31-4B8C-83A1-F6EECF244321}">
                <p14:modId xmlns:p14="http://schemas.microsoft.com/office/powerpoint/2010/main" val="3788521754"/>
              </p:ext>
            </p:extLst>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820" y="3067403"/>
            <a:ext cx="4831882" cy="525185"/>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3524106"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conversation history</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word</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8155E91F-2A22-FEBC-A0CE-DF7FDF32B2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2409" y="2306999"/>
            <a:ext cx="4671293" cy="1285590"/>
          </a:xfrm>
          <a:prstGeom prst="rect">
            <a:avLst/>
          </a:prstGeom>
        </p:spPr>
      </p:pic>
    </p:spTree>
    <p:extLst>
      <p:ext uri="{BB962C8B-B14F-4D97-AF65-F5344CB8AC3E}">
        <p14:creationId xmlns:p14="http://schemas.microsoft.com/office/powerpoint/2010/main" val="163299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Reinforcement Learning: </a:t>
            </a:r>
            <a:br>
              <a:rPr lang="en-US" dirty="0"/>
            </a:br>
            <a:r>
              <a:rPr lang="en-US" dirty="0"/>
              <a:t>state to action predictions via dense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87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APACHE III: A model for predicting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fontScale="90000"/>
          </a:bodyPr>
          <a:lstStyle/>
          <a:p>
            <a:pPr algn="ctr"/>
            <a:r>
              <a:rPr lang="en-US" dirty="0"/>
              <a:t>Traditional models (e.g. logistic regression)</a:t>
            </a:r>
            <a:br>
              <a:rPr lang="en-US" dirty="0"/>
            </a:br>
            <a:r>
              <a:rPr lang="en-US" dirty="0"/>
              <a:t>tend to work well for data like this.</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5696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F07-E017-7847-9EF4-8928CABCB4EF}"/>
              </a:ext>
            </a:extLst>
          </p:cNvPr>
          <p:cNvSpPr>
            <a:spLocks noGrp="1"/>
          </p:cNvSpPr>
          <p:nvPr>
            <p:ph type="title"/>
          </p:nvPr>
        </p:nvSpPr>
        <p:spPr>
          <a:xfrm>
            <a:off x="284022" y="86739"/>
            <a:ext cx="11623956" cy="1325563"/>
          </a:xfrm>
        </p:spPr>
        <p:txBody>
          <a:bodyPr>
            <a:normAutofit fontScale="90000"/>
          </a:bodyPr>
          <a:lstStyle/>
          <a:p>
            <a:r>
              <a:rPr lang="en-US" dirty="0"/>
              <a:t>As the complexity of the underlying data increases, so too does the probable value added by machine learning</a:t>
            </a:r>
          </a:p>
        </p:txBody>
      </p:sp>
      <p:grpSp>
        <p:nvGrpSpPr>
          <p:cNvPr id="27" name="Group 26">
            <a:extLst>
              <a:ext uri="{FF2B5EF4-FFF2-40B4-BE49-F238E27FC236}">
                <a16:creationId xmlns:a16="http://schemas.microsoft.com/office/drawing/2014/main" id="{017D26F3-EE75-6D48-AC69-2CF64CDC433A}"/>
              </a:ext>
            </a:extLst>
          </p:cNvPr>
          <p:cNvGrpSpPr/>
          <p:nvPr/>
        </p:nvGrpSpPr>
        <p:grpSpPr>
          <a:xfrm>
            <a:off x="3355652" y="1606652"/>
            <a:ext cx="5480695" cy="4098322"/>
            <a:chOff x="3117562" y="2394553"/>
            <a:chExt cx="5480695" cy="4098322"/>
          </a:xfrm>
        </p:grpSpPr>
        <p:cxnSp>
          <p:nvCxnSpPr>
            <p:cNvPr id="4" name="Straight Arrow Connector 3">
              <a:extLst>
                <a:ext uri="{FF2B5EF4-FFF2-40B4-BE49-F238E27FC236}">
                  <a16:creationId xmlns:a16="http://schemas.microsoft.com/office/drawing/2014/main" id="{68132C2C-BB22-3D4D-B7F0-EC6A83D93FCD}"/>
                </a:ext>
              </a:extLst>
            </p:cNvPr>
            <p:cNvCxnSpPr/>
            <p:nvPr/>
          </p:nvCxnSpPr>
          <p:spPr>
            <a:xfrm>
              <a:off x="3117562" y="5970085"/>
              <a:ext cx="539380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B86C9AA7-9414-5D45-9C4A-94EBA674D589}"/>
                </a:ext>
              </a:extLst>
            </p:cNvPr>
            <p:cNvCxnSpPr>
              <a:cxnSpLocks/>
            </p:cNvCxnSpPr>
            <p:nvPr/>
          </p:nvCxnSpPr>
          <p:spPr>
            <a:xfrm flipV="1">
              <a:off x="3698226" y="2532404"/>
              <a:ext cx="0" cy="396047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ABB527C-96DB-D64B-A120-98875802A220}"/>
                </a:ext>
              </a:extLst>
            </p:cNvPr>
            <p:cNvSpPr txBox="1"/>
            <p:nvPr/>
          </p:nvSpPr>
          <p:spPr>
            <a:xfrm>
              <a:off x="6836610" y="6123543"/>
              <a:ext cx="1674754" cy="369332"/>
            </a:xfrm>
            <a:prstGeom prst="rect">
              <a:avLst/>
            </a:prstGeom>
            <a:noFill/>
          </p:spPr>
          <p:txBody>
            <a:bodyPr wrap="none" rtlCol="0">
              <a:spAutoFit/>
            </a:bodyPr>
            <a:lstStyle/>
            <a:p>
              <a:r>
                <a:rPr lang="en-US" dirty="0"/>
                <a:t>data complexity</a:t>
              </a:r>
            </a:p>
          </p:txBody>
        </p:sp>
        <p:sp>
          <p:nvSpPr>
            <p:cNvPr id="7" name="TextBox 6">
              <a:extLst>
                <a:ext uri="{FF2B5EF4-FFF2-40B4-BE49-F238E27FC236}">
                  <a16:creationId xmlns:a16="http://schemas.microsoft.com/office/drawing/2014/main" id="{3DFE1596-D4F2-F945-8ECC-6B3DBFC8B562}"/>
                </a:ext>
              </a:extLst>
            </p:cNvPr>
            <p:cNvSpPr txBox="1"/>
            <p:nvPr/>
          </p:nvSpPr>
          <p:spPr>
            <a:xfrm rot="16200000">
              <a:off x="1660464" y="3937414"/>
              <a:ext cx="3283528" cy="369332"/>
            </a:xfrm>
            <a:prstGeom prst="rect">
              <a:avLst/>
            </a:prstGeom>
            <a:noFill/>
          </p:spPr>
          <p:txBody>
            <a:bodyPr wrap="none" rtlCol="0">
              <a:spAutoFit/>
            </a:bodyPr>
            <a:lstStyle/>
            <a:p>
              <a:r>
                <a:rPr lang="en-US" dirty="0"/>
                <a:t>value added by machine learning</a:t>
              </a:r>
            </a:p>
          </p:txBody>
        </p:sp>
        <p:sp>
          <p:nvSpPr>
            <p:cNvPr id="8" name="Oval 7">
              <a:extLst>
                <a:ext uri="{FF2B5EF4-FFF2-40B4-BE49-F238E27FC236}">
                  <a16:creationId xmlns:a16="http://schemas.microsoft.com/office/drawing/2014/main" id="{1116C916-3EF4-8D4D-8A23-56EE0B69ACCE}"/>
                </a:ext>
              </a:extLst>
            </p:cNvPr>
            <p:cNvSpPr/>
            <p:nvPr/>
          </p:nvSpPr>
          <p:spPr>
            <a:xfrm>
              <a:off x="5890211" y="2501028"/>
              <a:ext cx="1571826" cy="111695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image analysis</a:t>
              </a:r>
            </a:p>
            <a:p>
              <a:pPr algn="ctr"/>
              <a:r>
                <a:rPr lang="en-US" sz="1200" dirty="0"/>
                <a:t>(radiology, pathology)</a:t>
              </a:r>
            </a:p>
          </p:txBody>
        </p:sp>
        <p:sp>
          <p:nvSpPr>
            <p:cNvPr id="9" name="Oval 8">
              <a:extLst>
                <a:ext uri="{FF2B5EF4-FFF2-40B4-BE49-F238E27FC236}">
                  <a16:creationId xmlns:a16="http://schemas.microsoft.com/office/drawing/2014/main" id="{E8AE9224-B23D-D64C-881D-7FE9EB6536CB}"/>
                </a:ext>
              </a:extLst>
            </p:cNvPr>
            <p:cNvSpPr/>
            <p:nvPr/>
          </p:nvSpPr>
          <p:spPr>
            <a:xfrm>
              <a:off x="6814705" y="3260455"/>
              <a:ext cx="1783552" cy="11169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natural language processing (clinical notes)</a:t>
              </a:r>
            </a:p>
          </p:txBody>
        </p:sp>
        <p:sp>
          <p:nvSpPr>
            <p:cNvPr id="10" name="Oval 9">
              <a:extLst>
                <a:ext uri="{FF2B5EF4-FFF2-40B4-BE49-F238E27FC236}">
                  <a16:creationId xmlns:a16="http://schemas.microsoft.com/office/drawing/2014/main" id="{12C0BA5C-9DCA-E541-A9BB-6950AC0A1BB7}"/>
                </a:ext>
              </a:extLst>
            </p:cNvPr>
            <p:cNvSpPr/>
            <p:nvPr/>
          </p:nvSpPr>
          <p:spPr>
            <a:xfrm>
              <a:off x="4622721" y="4198007"/>
              <a:ext cx="1930836" cy="97971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structured EHR or registry data</a:t>
              </a:r>
            </a:p>
          </p:txBody>
        </p:sp>
        <p:sp>
          <p:nvSpPr>
            <p:cNvPr id="11" name="Oval 10">
              <a:extLst>
                <a:ext uri="{FF2B5EF4-FFF2-40B4-BE49-F238E27FC236}">
                  <a16:creationId xmlns:a16="http://schemas.microsoft.com/office/drawing/2014/main" id="{29312BA7-8071-0642-A3BD-6180630EB8DD}"/>
                </a:ext>
              </a:extLst>
            </p:cNvPr>
            <p:cNvSpPr/>
            <p:nvPr/>
          </p:nvSpPr>
          <p:spPr>
            <a:xfrm>
              <a:off x="4067558" y="4909150"/>
              <a:ext cx="1184782" cy="88155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curated clinical datasets</a:t>
              </a:r>
            </a:p>
          </p:txBody>
        </p:sp>
        <p:sp>
          <p:nvSpPr>
            <p:cNvPr id="12" name="Oval 11">
              <a:extLst>
                <a:ext uri="{FF2B5EF4-FFF2-40B4-BE49-F238E27FC236}">
                  <a16:creationId xmlns:a16="http://schemas.microsoft.com/office/drawing/2014/main" id="{250322C2-3742-E643-B3F1-007E62D030DD}"/>
                </a:ext>
              </a:extLst>
            </p:cNvPr>
            <p:cNvSpPr/>
            <p:nvPr/>
          </p:nvSpPr>
          <p:spPr>
            <a:xfrm>
              <a:off x="7267241" y="2394553"/>
              <a:ext cx="1331016" cy="9797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fusion of multiple modalities</a:t>
              </a:r>
            </a:p>
          </p:txBody>
        </p:sp>
        <p:cxnSp>
          <p:nvCxnSpPr>
            <p:cNvPr id="13" name="Straight Connector 12">
              <a:extLst>
                <a:ext uri="{FF2B5EF4-FFF2-40B4-BE49-F238E27FC236}">
                  <a16:creationId xmlns:a16="http://schemas.microsoft.com/office/drawing/2014/main" id="{16251138-27EC-CC4E-BF5F-7B349D813F11}"/>
                </a:ext>
              </a:extLst>
            </p:cNvPr>
            <p:cNvCxnSpPr>
              <a:cxnSpLocks/>
            </p:cNvCxnSpPr>
            <p:nvPr/>
          </p:nvCxnSpPr>
          <p:spPr>
            <a:xfrm>
              <a:off x="4255325" y="4150794"/>
              <a:ext cx="0" cy="119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2656DB-6517-3548-AE67-744B57D2497A}"/>
                </a:ext>
              </a:extLst>
            </p:cNvPr>
            <p:cNvSpPr txBox="1"/>
            <p:nvPr/>
          </p:nvSpPr>
          <p:spPr>
            <a:xfrm>
              <a:off x="4067375" y="3904573"/>
              <a:ext cx="1208985" cy="246221"/>
            </a:xfrm>
            <a:prstGeom prst="rect">
              <a:avLst/>
            </a:prstGeom>
            <a:noFill/>
          </p:spPr>
          <p:txBody>
            <a:bodyPr wrap="none" rtlCol="0">
              <a:spAutoFit/>
            </a:bodyPr>
            <a:lstStyle/>
            <a:p>
              <a:r>
                <a:rPr lang="en-US" sz="1000" dirty="0"/>
                <a:t>Christodoulou </a:t>
              </a:r>
              <a:r>
                <a:rPr lang="en-US" sz="1000" i="1" dirty="0"/>
                <a:t>et al.</a:t>
              </a:r>
            </a:p>
          </p:txBody>
        </p:sp>
        <p:cxnSp>
          <p:nvCxnSpPr>
            <p:cNvPr id="15" name="Straight Connector 14">
              <a:extLst>
                <a:ext uri="{FF2B5EF4-FFF2-40B4-BE49-F238E27FC236}">
                  <a16:creationId xmlns:a16="http://schemas.microsoft.com/office/drawing/2014/main" id="{9269DF69-F6E2-9A40-AF14-790D30A47783}"/>
                </a:ext>
              </a:extLst>
            </p:cNvPr>
            <p:cNvCxnSpPr>
              <a:cxnSpLocks/>
              <a:stCxn id="16" idx="0"/>
            </p:cNvCxnSpPr>
            <p:nvPr/>
          </p:nvCxnSpPr>
          <p:spPr>
            <a:xfrm flipH="1" flipV="1">
              <a:off x="5634524" y="4995547"/>
              <a:ext cx="342504" cy="497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B8E258-CD82-7F43-9B8A-FAEC2D80EFA8}"/>
                </a:ext>
              </a:extLst>
            </p:cNvPr>
            <p:cNvSpPr txBox="1"/>
            <p:nvPr/>
          </p:nvSpPr>
          <p:spPr>
            <a:xfrm>
              <a:off x="5588139" y="5492827"/>
              <a:ext cx="777777" cy="246221"/>
            </a:xfrm>
            <a:prstGeom prst="rect">
              <a:avLst/>
            </a:prstGeom>
            <a:noFill/>
          </p:spPr>
          <p:txBody>
            <a:bodyPr wrap="none" rtlCol="0">
              <a:spAutoFit/>
            </a:bodyPr>
            <a:lstStyle/>
            <a:p>
              <a:r>
                <a:rPr lang="en-US" sz="1000" dirty="0" err="1"/>
                <a:t>Khera</a:t>
              </a:r>
              <a:r>
                <a:rPr lang="en-US" sz="1000" dirty="0"/>
                <a:t> </a:t>
              </a:r>
              <a:r>
                <a:rPr lang="en-US" sz="1000" i="1" dirty="0"/>
                <a:t>et al.</a:t>
              </a:r>
            </a:p>
          </p:txBody>
        </p:sp>
        <p:cxnSp>
          <p:nvCxnSpPr>
            <p:cNvPr id="17" name="Straight Connector 16">
              <a:extLst>
                <a:ext uri="{FF2B5EF4-FFF2-40B4-BE49-F238E27FC236}">
                  <a16:creationId xmlns:a16="http://schemas.microsoft.com/office/drawing/2014/main" id="{C5C9483D-E95E-C946-B44E-F46528630090}"/>
                </a:ext>
              </a:extLst>
            </p:cNvPr>
            <p:cNvCxnSpPr>
              <a:cxnSpLocks/>
              <a:endCxn id="18" idx="3"/>
            </p:cNvCxnSpPr>
            <p:nvPr/>
          </p:nvCxnSpPr>
          <p:spPr>
            <a:xfrm flipH="1" flipV="1">
              <a:off x="5056931" y="3044060"/>
              <a:ext cx="1074090" cy="36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26D242-5FCC-C140-94BF-4474182B27DD}"/>
                </a:ext>
              </a:extLst>
            </p:cNvPr>
            <p:cNvSpPr txBox="1"/>
            <p:nvPr/>
          </p:nvSpPr>
          <p:spPr>
            <a:xfrm>
              <a:off x="4067558" y="2920949"/>
              <a:ext cx="989373" cy="246221"/>
            </a:xfrm>
            <a:prstGeom prst="rect">
              <a:avLst/>
            </a:prstGeom>
            <a:noFill/>
          </p:spPr>
          <p:txBody>
            <a:bodyPr wrap="none" rtlCol="0">
              <a:spAutoFit/>
            </a:bodyPr>
            <a:lstStyle/>
            <a:p>
              <a:r>
                <a:rPr lang="en-US" sz="1000" dirty="0"/>
                <a:t>McKinney </a:t>
              </a:r>
              <a:r>
                <a:rPr lang="en-US" sz="1000" i="1" dirty="0"/>
                <a:t>et al.</a:t>
              </a:r>
            </a:p>
          </p:txBody>
        </p:sp>
        <p:sp>
          <p:nvSpPr>
            <p:cNvPr id="19" name="Oval 18">
              <a:extLst>
                <a:ext uri="{FF2B5EF4-FFF2-40B4-BE49-F238E27FC236}">
                  <a16:creationId xmlns:a16="http://schemas.microsoft.com/office/drawing/2014/main" id="{DEDEE7AF-047E-F441-BE2B-57321A0E47E9}"/>
                </a:ext>
              </a:extLst>
            </p:cNvPr>
            <p:cNvSpPr/>
            <p:nvPr/>
          </p:nvSpPr>
          <p:spPr>
            <a:xfrm>
              <a:off x="5588139" y="3437337"/>
              <a:ext cx="1431855" cy="97971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clinical and digital health time series</a:t>
              </a:r>
            </a:p>
          </p:txBody>
        </p:sp>
        <p:sp>
          <p:nvSpPr>
            <p:cNvPr id="20" name="TextBox 19">
              <a:extLst>
                <a:ext uri="{FF2B5EF4-FFF2-40B4-BE49-F238E27FC236}">
                  <a16:creationId xmlns:a16="http://schemas.microsoft.com/office/drawing/2014/main" id="{55D6BAC2-EB8C-CF45-A449-7C8579B7AA9B}"/>
                </a:ext>
              </a:extLst>
            </p:cNvPr>
            <p:cNvSpPr txBox="1"/>
            <p:nvPr/>
          </p:nvSpPr>
          <p:spPr>
            <a:xfrm>
              <a:off x="6771977" y="5084268"/>
              <a:ext cx="938077" cy="246221"/>
            </a:xfrm>
            <a:prstGeom prst="rect">
              <a:avLst/>
            </a:prstGeom>
            <a:noFill/>
          </p:spPr>
          <p:txBody>
            <a:bodyPr wrap="none" rtlCol="0">
              <a:spAutoFit/>
            </a:bodyPr>
            <a:lstStyle/>
            <a:p>
              <a:r>
                <a:rPr lang="en-US" sz="1000" dirty="0"/>
                <a:t>K. Huang </a:t>
              </a:r>
              <a:r>
                <a:rPr lang="en-US" sz="1000" i="1" dirty="0"/>
                <a:t>et al.</a:t>
              </a:r>
            </a:p>
          </p:txBody>
        </p:sp>
        <p:cxnSp>
          <p:nvCxnSpPr>
            <p:cNvPr id="21" name="Straight Connector 20">
              <a:extLst>
                <a:ext uri="{FF2B5EF4-FFF2-40B4-BE49-F238E27FC236}">
                  <a16:creationId xmlns:a16="http://schemas.microsoft.com/office/drawing/2014/main" id="{D12F5FD3-5A4D-C44A-BB39-527133739B8C}"/>
                </a:ext>
              </a:extLst>
            </p:cNvPr>
            <p:cNvCxnSpPr>
              <a:cxnSpLocks/>
              <a:endCxn id="20" idx="0"/>
            </p:cNvCxnSpPr>
            <p:nvPr/>
          </p:nvCxnSpPr>
          <p:spPr>
            <a:xfrm flipH="1">
              <a:off x="7241016" y="4198007"/>
              <a:ext cx="469038" cy="886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E469B-2829-7C47-A2DB-4C9592F3FB74}"/>
                </a:ext>
              </a:extLst>
            </p:cNvPr>
            <p:cNvSpPr txBox="1"/>
            <p:nvPr/>
          </p:nvSpPr>
          <p:spPr>
            <a:xfrm>
              <a:off x="7664010" y="4668585"/>
              <a:ext cx="930063" cy="246221"/>
            </a:xfrm>
            <a:prstGeom prst="rect">
              <a:avLst/>
            </a:prstGeom>
            <a:noFill/>
          </p:spPr>
          <p:txBody>
            <a:bodyPr wrap="none" rtlCol="0">
              <a:spAutoFit/>
            </a:bodyPr>
            <a:lstStyle/>
            <a:p>
              <a:r>
                <a:rPr lang="en-US" sz="1000" dirty="0"/>
                <a:t>S. Huang </a:t>
              </a:r>
              <a:r>
                <a:rPr lang="en-US" sz="1000" i="1" dirty="0"/>
                <a:t>et al.</a:t>
              </a:r>
            </a:p>
          </p:txBody>
        </p:sp>
        <p:cxnSp>
          <p:nvCxnSpPr>
            <p:cNvPr id="23" name="Straight Connector 22">
              <a:extLst>
                <a:ext uri="{FF2B5EF4-FFF2-40B4-BE49-F238E27FC236}">
                  <a16:creationId xmlns:a16="http://schemas.microsoft.com/office/drawing/2014/main" id="{E9768609-4357-314C-8ED8-462E1D6E340F}"/>
                </a:ext>
              </a:extLst>
            </p:cNvPr>
            <p:cNvCxnSpPr>
              <a:cxnSpLocks/>
            </p:cNvCxnSpPr>
            <p:nvPr/>
          </p:nvCxnSpPr>
          <p:spPr>
            <a:xfrm flipH="1">
              <a:off x="8381011" y="2903540"/>
              <a:ext cx="1" cy="176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3CAA1C-4549-3A49-B851-3DCB34504A30}"/>
                </a:ext>
              </a:extLst>
            </p:cNvPr>
            <p:cNvSpPr txBox="1"/>
            <p:nvPr/>
          </p:nvSpPr>
          <p:spPr>
            <a:xfrm>
              <a:off x="4067375" y="3404597"/>
              <a:ext cx="734496" cy="246221"/>
            </a:xfrm>
            <a:prstGeom prst="rect">
              <a:avLst/>
            </a:prstGeom>
            <a:noFill/>
          </p:spPr>
          <p:txBody>
            <a:bodyPr wrap="none" rtlCol="0">
              <a:spAutoFit/>
            </a:bodyPr>
            <a:lstStyle/>
            <a:p>
              <a:r>
                <a:rPr lang="en-US" sz="1000" dirty="0"/>
                <a:t>Craik </a:t>
              </a:r>
              <a:r>
                <a:rPr lang="en-US" sz="1000" i="1" dirty="0"/>
                <a:t>et al.</a:t>
              </a:r>
            </a:p>
          </p:txBody>
        </p:sp>
        <p:cxnSp>
          <p:nvCxnSpPr>
            <p:cNvPr id="25" name="Straight Connector 24">
              <a:extLst>
                <a:ext uri="{FF2B5EF4-FFF2-40B4-BE49-F238E27FC236}">
                  <a16:creationId xmlns:a16="http://schemas.microsoft.com/office/drawing/2014/main" id="{A3DE771E-5BAF-A74F-826C-F48DF1489DC1}"/>
                </a:ext>
              </a:extLst>
            </p:cNvPr>
            <p:cNvCxnSpPr>
              <a:cxnSpLocks/>
              <a:endCxn id="24" idx="3"/>
            </p:cNvCxnSpPr>
            <p:nvPr/>
          </p:nvCxnSpPr>
          <p:spPr>
            <a:xfrm flipH="1" flipV="1">
              <a:off x="4801871" y="3527708"/>
              <a:ext cx="965418" cy="397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48033B-E179-CB49-A9ED-E828FB16EFC8}"/>
              </a:ext>
            </a:extLst>
          </p:cNvPr>
          <p:cNvSpPr/>
          <p:nvPr/>
        </p:nvSpPr>
        <p:spPr>
          <a:xfrm>
            <a:off x="2308654" y="6109730"/>
            <a:ext cx="7574691" cy="646331"/>
          </a:xfrm>
          <a:prstGeom prst="rect">
            <a:avLst/>
          </a:prstGeom>
        </p:spPr>
        <p:txBody>
          <a:bodyPr wrap="square">
            <a:spAutoFit/>
          </a:bodyPr>
          <a:lstStyle/>
          <a:p>
            <a:pPr algn="ctr"/>
            <a:r>
              <a:rPr lang="en-US" b="1" dirty="0"/>
              <a:t>Simple models</a:t>
            </a:r>
            <a:r>
              <a:rPr lang="en-US" dirty="0"/>
              <a:t> based on clinical variables remain highly relevant</a:t>
            </a:r>
          </a:p>
          <a:p>
            <a:pPr algn="ctr"/>
            <a:r>
              <a:rPr lang="en-US" dirty="0"/>
              <a:t>*Use the simplest model that gets the job done*</a:t>
            </a:r>
          </a:p>
        </p:txBody>
      </p:sp>
    </p:spTree>
    <p:extLst>
      <p:ext uri="{BB962C8B-B14F-4D97-AF65-F5344CB8AC3E}">
        <p14:creationId xmlns:p14="http://schemas.microsoft.com/office/powerpoint/2010/main" val="59102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124B-F2B0-72B5-BBA2-E8D3B6DF17A7}"/>
              </a:ext>
            </a:extLst>
          </p:cNvPr>
          <p:cNvSpPr>
            <a:spLocks noGrp="1"/>
          </p:cNvSpPr>
          <p:nvPr>
            <p:ph type="title"/>
          </p:nvPr>
        </p:nvSpPr>
        <p:spPr/>
        <p:txBody>
          <a:bodyPr/>
          <a:lstStyle/>
          <a:p>
            <a:r>
              <a:rPr lang="en-US" dirty="0"/>
              <a:t>What do we mean by complex data?</a:t>
            </a:r>
          </a:p>
        </p:txBody>
      </p:sp>
      <p:sp>
        <p:nvSpPr>
          <p:cNvPr id="5" name="Content Placeholder 4">
            <a:extLst>
              <a:ext uri="{FF2B5EF4-FFF2-40B4-BE49-F238E27FC236}">
                <a16:creationId xmlns:a16="http://schemas.microsoft.com/office/drawing/2014/main" id="{8D112848-15B3-FABE-ACED-409EA2BCEEC3}"/>
              </a:ext>
            </a:extLst>
          </p:cNvPr>
          <p:cNvSpPr>
            <a:spLocks noGrp="1"/>
          </p:cNvSpPr>
          <p:nvPr>
            <p:ph idx="1"/>
          </p:nvPr>
        </p:nvSpPr>
        <p:spPr/>
        <p:txBody>
          <a:bodyPr/>
          <a:lstStyle/>
          <a:p>
            <a:pPr marL="0" indent="0">
              <a:buNone/>
            </a:pPr>
            <a:endParaRPr lang="en-US" dirty="0"/>
          </a:p>
          <a:p>
            <a:pPr marL="0" indent="0">
              <a:buNone/>
            </a:pPr>
            <a:r>
              <a:rPr lang="en-US" dirty="0"/>
              <a:t>And why are machine learning methods so helpful when modeling complex data?</a:t>
            </a:r>
          </a:p>
        </p:txBody>
      </p:sp>
    </p:spTree>
    <p:extLst>
      <p:ext uri="{BB962C8B-B14F-4D97-AF65-F5344CB8AC3E}">
        <p14:creationId xmlns:p14="http://schemas.microsoft.com/office/powerpoint/2010/main" val="426912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BF3C-265C-D842-A83D-006324BA997E}"/>
              </a:ext>
            </a:extLst>
          </p:cNvPr>
          <p:cNvSpPr>
            <a:spLocks noGrp="1"/>
          </p:cNvSpPr>
          <p:nvPr>
            <p:ph type="title"/>
          </p:nvPr>
        </p:nvSpPr>
        <p:spPr/>
        <p:txBody>
          <a:bodyPr/>
          <a:lstStyle/>
          <a:p>
            <a:r>
              <a:rPr lang="en-US" dirty="0"/>
              <a:t>10,000-foot view of machine learning in 2024</a:t>
            </a:r>
          </a:p>
        </p:txBody>
      </p:sp>
      <p:sp>
        <p:nvSpPr>
          <p:cNvPr id="3" name="Content Placeholder 2">
            <a:extLst>
              <a:ext uri="{FF2B5EF4-FFF2-40B4-BE49-F238E27FC236}">
                <a16:creationId xmlns:a16="http://schemas.microsoft.com/office/drawing/2014/main" id="{0DCE9427-1C27-4B4D-A09A-616D75E6B259}"/>
              </a:ext>
            </a:extLst>
          </p:cNvPr>
          <p:cNvSpPr>
            <a:spLocks noGrp="1"/>
          </p:cNvSpPr>
          <p:nvPr>
            <p:ph idx="1"/>
          </p:nvPr>
        </p:nvSpPr>
        <p:spPr>
          <a:xfrm>
            <a:off x="838200" y="1806783"/>
            <a:ext cx="10515600" cy="4667250"/>
          </a:xfrm>
        </p:spPr>
        <p:txBody>
          <a:bodyPr>
            <a:normAutofit lnSpcReduction="10000"/>
          </a:bodyPr>
          <a:lstStyle/>
          <a:p>
            <a:r>
              <a:rPr lang="en-US" dirty="0"/>
              <a:t>Computer vision						(self-driving)</a:t>
            </a:r>
          </a:p>
          <a:p>
            <a:r>
              <a:rPr lang="en-US" dirty="0"/>
              <a:t>Natural language processing (NLP)			(</a:t>
            </a:r>
            <a:r>
              <a:rPr lang="en-US" dirty="0" err="1"/>
              <a:t>ChatGPT</a:t>
            </a:r>
            <a:r>
              <a:rPr lang="en-US" dirty="0"/>
              <a:t>)</a:t>
            </a:r>
          </a:p>
          <a:p>
            <a:r>
              <a:rPr lang="en-US" dirty="0"/>
              <a:t>Reinforcement learning					(AlphaGo)</a:t>
            </a:r>
          </a:p>
          <a:p>
            <a:endParaRPr lang="en-US" dirty="0"/>
          </a:p>
          <a:p>
            <a:r>
              <a:rPr lang="en-US" dirty="0"/>
              <a:t>Each of these has high clinical relevance</a:t>
            </a:r>
          </a:p>
          <a:p>
            <a:endParaRPr lang="en-US" dirty="0"/>
          </a:p>
          <a:p>
            <a:r>
              <a:rPr lang="en-US" dirty="0"/>
              <a:t>ML for large, high-dimensional biomedical data</a:t>
            </a:r>
          </a:p>
          <a:p>
            <a:pPr lvl="1"/>
            <a:r>
              <a:rPr lang="en-US" dirty="0"/>
              <a:t>electronic health record</a:t>
            </a:r>
          </a:p>
          <a:p>
            <a:pPr lvl="1"/>
            <a:r>
              <a:rPr lang="en-US" dirty="0"/>
              <a:t>-omics</a:t>
            </a:r>
          </a:p>
          <a:p>
            <a:pPr lvl="1"/>
            <a:r>
              <a:rPr lang="en-US" dirty="0"/>
              <a:t>digital health</a:t>
            </a:r>
          </a:p>
        </p:txBody>
      </p:sp>
    </p:spTree>
    <p:extLst>
      <p:ext uri="{BB962C8B-B14F-4D97-AF65-F5344CB8AC3E}">
        <p14:creationId xmlns:p14="http://schemas.microsoft.com/office/powerpoint/2010/main" val="148841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p:txBody>
          <a:bodyPr/>
          <a:lstStyle/>
          <a:p>
            <a:r>
              <a:rPr lang="en-US" dirty="0"/>
              <a:t>Predictions from complex data:</a:t>
            </a:r>
            <a:br>
              <a:rPr lang="en-US" dirty="0"/>
            </a:br>
            <a:r>
              <a:rPr lang="en-US" dirty="0"/>
              <a:t>What does a single feature (e.g. pixel) tell us?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4534AA3D-1D53-584C-9C4E-2A4AE86E46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6816" y="1865277"/>
            <a:ext cx="3175000" cy="3086100"/>
          </a:xfrm>
          <a:prstGeom prst="rect">
            <a:avLst/>
          </a:prstGeom>
          <a:ln>
            <a:solidFill>
              <a:schemeClr val="tx1"/>
            </a:solidFill>
          </a:ln>
        </p:spPr>
      </p:pic>
    </p:spTree>
    <p:extLst>
      <p:ext uri="{BB962C8B-B14F-4D97-AF65-F5344CB8AC3E}">
        <p14:creationId xmlns:p14="http://schemas.microsoft.com/office/powerpoint/2010/main" val="331371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p:txBody>
          <a:bodyPr/>
          <a:lstStyle/>
          <a:p>
            <a:r>
              <a:rPr lang="en-US" dirty="0"/>
              <a:t>Classification of Medical Images:</a:t>
            </a:r>
            <a:br>
              <a:rPr lang="en-US" dirty="0"/>
            </a:br>
            <a:r>
              <a:rPr lang="en-US" dirty="0"/>
              <a:t>What does a single pixel tell us?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749AFC1B-C17A-F64A-99F4-5DCDF048CDED}"/>
              </a:ext>
            </a:extLst>
          </p:cNvPr>
          <p:cNvSpPr/>
          <p:nvPr/>
        </p:nvSpPr>
        <p:spPr>
          <a:xfrm>
            <a:off x="2216814" y="1748906"/>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descr="Cover">
            <a:extLst>
              <a:ext uri="{FF2B5EF4-FFF2-40B4-BE49-F238E27FC236}">
                <a16:creationId xmlns:a16="http://schemas.microsoft.com/office/drawing/2014/main" id="{1141DB3C-4A52-4C4B-A0C3-D27CDC2C1B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69933" y="1846046"/>
            <a:ext cx="3027413" cy="300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4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124B-F2B0-72B5-BBA2-E8D3B6DF17A7}"/>
              </a:ext>
            </a:extLst>
          </p:cNvPr>
          <p:cNvSpPr>
            <a:spLocks noGrp="1"/>
          </p:cNvSpPr>
          <p:nvPr>
            <p:ph type="title"/>
          </p:nvPr>
        </p:nvSpPr>
        <p:spPr/>
        <p:txBody>
          <a:bodyPr/>
          <a:lstStyle/>
          <a:p>
            <a:r>
              <a:rPr lang="en-US" dirty="0"/>
              <a:t>What do we mean by complex data?</a:t>
            </a:r>
          </a:p>
        </p:txBody>
      </p:sp>
      <p:sp>
        <p:nvSpPr>
          <p:cNvPr id="3" name="Content Placeholder 2">
            <a:extLst>
              <a:ext uri="{FF2B5EF4-FFF2-40B4-BE49-F238E27FC236}">
                <a16:creationId xmlns:a16="http://schemas.microsoft.com/office/drawing/2014/main" id="{940DC98F-38A3-C440-4649-0FE45D16E612}"/>
              </a:ext>
            </a:extLst>
          </p:cNvPr>
          <p:cNvSpPr>
            <a:spLocks noGrp="1"/>
          </p:cNvSpPr>
          <p:nvPr>
            <p:ph idx="1"/>
          </p:nvPr>
        </p:nvSpPr>
        <p:spPr/>
        <p:txBody>
          <a:bodyPr/>
          <a:lstStyle/>
          <a:p>
            <a:r>
              <a:rPr lang="en-US" dirty="0"/>
              <a:t>Less about </a:t>
            </a:r>
            <a:r>
              <a:rPr lang="en-US" i="1" dirty="0"/>
              <a:t>big</a:t>
            </a:r>
            <a:r>
              <a:rPr lang="en-US" dirty="0"/>
              <a:t> data (i.e. large N)</a:t>
            </a:r>
          </a:p>
          <a:p>
            <a:r>
              <a:rPr lang="en-US" dirty="0"/>
              <a:t>More about </a:t>
            </a:r>
            <a:r>
              <a:rPr lang="en-US" i="1" dirty="0"/>
              <a:t>high-dimensional</a:t>
            </a:r>
            <a:r>
              <a:rPr lang="en-US" dirty="0"/>
              <a:t> data (i.e. large M)</a:t>
            </a:r>
          </a:p>
          <a:p>
            <a:endParaRPr lang="en-US" dirty="0"/>
          </a:p>
          <a:p>
            <a:r>
              <a:rPr lang="en-US" dirty="0"/>
              <a:t>Data with underlying temporal, sequential, or spatial structure</a:t>
            </a:r>
          </a:p>
          <a:p>
            <a:pPr marL="0" indent="0">
              <a:buNone/>
            </a:pPr>
            <a:r>
              <a:rPr lang="en-US" dirty="0"/>
              <a:t>	(i.e. </a:t>
            </a:r>
            <a:r>
              <a:rPr lang="en-US" i="1" dirty="0"/>
              <a:t>dependent</a:t>
            </a:r>
            <a:r>
              <a:rPr lang="en-US" dirty="0"/>
              <a:t> data that are indexed by a second set)</a:t>
            </a:r>
          </a:p>
          <a:p>
            <a:r>
              <a:rPr lang="en-US" dirty="0"/>
              <a:t>Applications where feature engineering was previously required</a:t>
            </a:r>
          </a:p>
        </p:txBody>
      </p:sp>
    </p:spTree>
    <p:extLst>
      <p:ext uri="{BB962C8B-B14F-4D97-AF65-F5344CB8AC3E}">
        <p14:creationId xmlns:p14="http://schemas.microsoft.com/office/powerpoint/2010/main" val="112699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0" name="TextBox 19">
            <a:extLst>
              <a:ext uri="{FF2B5EF4-FFF2-40B4-BE49-F238E27FC236}">
                <a16:creationId xmlns:a16="http://schemas.microsoft.com/office/drawing/2014/main" id="{E50432E9-8083-F042-BF09-42B12F45DA68}"/>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Title 1">
            <a:extLst>
              <a:ext uri="{FF2B5EF4-FFF2-40B4-BE49-F238E27FC236}">
                <a16:creationId xmlns:a16="http://schemas.microsoft.com/office/drawing/2014/main" id="{7D92A615-7E1F-5382-E063-A0E23A3A08D5}"/>
              </a:ext>
            </a:extLst>
          </p:cNvPr>
          <p:cNvSpPr>
            <a:spLocks noGrp="1"/>
          </p:cNvSpPr>
          <p:nvPr>
            <p:ph type="title"/>
          </p:nvPr>
        </p:nvSpPr>
        <p:spPr>
          <a:xfrm>
            <a:off x="838200" y="365125"/>
            <a:ext cx="10515600" cy="1325563"/>
          </a:xfrm>
        </p:spPr>
        <p:txBody>
          <a:bodyPr/>
          <a:lstStyle/>
          <a:p>
            <a:r>
              <a:rPr lang="en-US" dirty="0"/>
              <a:t>Predictions from complex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3984345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1354410"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eyes</a:t>
            </a:r>
          </a:p>
          <a:p>
            <a:pPr marL="457200" indent="-457200">
              <a:buFont typeface="Arial" panose="020B0604020202020204" pitchFamily="34" charset="0"/>
              <a:buChar char="•"/>
            </a:pPr>
            <a:r>
              <a:rPr lang="en-US" sz="2636" dirty="0"/>
              <a:t>ears</a:t>
            </a:r>
          </a:p>
          <a:p>
            <a:pPr marL="457200" indent="-457200">
              <a:buFont typeface="Arial" panose="020B0604020202020204" pitchFamily="34" charset="0"/>
              <a:buChar char="•"/>
            </a:pPr>
            <a:r>
              <a:rPr lang="en-US" sz="2636" dirty="0"/>
              <a:t>paws</a:t>
            </a:r>
          </a:p>
        </p:txBody>
      </p:sp>
      <p:sp>
        <p:nvSpPr>
          <p:cNvPr id="24" name="TextBox 23">
            <a:extLst>
              <a:ext uri="{FF2B5EF4-FFF2-40B4-BE49-F238E27FC236}">
                <a16:creationId xmlns:a16="http://schemas.microsoft.com/office/drawing/2014/main" id="{F204039B-B862-6841-A959-56695BA719F3}"/>
              </a:ext>
            </a:extLst>
          </p:cNvPr>
          <p:cNvSpPr txBox="1"/>
          <p:nvPr/>
        </p:nvSpPr>
        <p:spPr>
          <a:xfrm>
            <a:off x="7112473" y="2119958"/>
            <a:ext cx="2471254" cy="1015663"/>
          </a:xfrm>
          <a:prstGeom prst="rect">
            <a:avLst/>
          </a:prstGeom>
          <a:noFill/>
        </p:spPr>
        <p:txBody>
          <a:bodyPr wrap="none" rtlCol="0">
            <a:spAutoFit/>
          </a:bodyPr>
          <a:lstStyle/>
          <a:p>
            <a:pPr algn="ctr"/>
            <a:r>
              <a:rPr lang="en-US" sz="2000" dirty="0">
                <a:solidFill>
                  <a:srgbClr val="FF0000"/>
                </a:solidFill>
              </a:rPr>
              <a:t>high-level motifs are</a:t>
            </a:r>
          </a:p>
          <a:p>
            <a:pPr algn="ctr"/>
            <a:r>
              <a:rPr lang="en-US" sz="2000" i="1" dirty="0">
                <a:solidFill>
                  <a:srgbClr val="FF0000"/>
                </a:solidFill>
              </a:rPr>
              <a:t>specific arrangements</a:t>
            </a:r>
          </a:p>
          <a:p>
            <a:pPr algn="ctr"/>
            <a:r>
              <a:rPr lang="en-US" sz="2000" dirty="0">
                <a:solidFill>
                  <a:srgbClr val="FF0000"/>
                </a:solidFill>
              </a:rPr>
              <a:t>of low-level motifs</a:t>
            </a:r>
          </a:p>
        </p:txBody>
      </p:sp>
      <p:sp>
        <p:nvSpPr>
          <p:cNvPr id="2" name="Title 1">
            <a:extLst>
              <a:ext uri="{FF2B5EF4-FFF2-40B4-BE49-F238E27FC236}">
                <a16:creationId xmlns:a16="http://schemas.microsoft.com/office/drawing/2014/main" id="{2C3EB4B9-1539-0731-2E81-4D74008B2ABD}"/>
              </a:ext>
            </a:extLst>
          </p:cNvPr>
          <p:cNvSpPr>
            <a:spLocks noGrp="1"/>
          </p:cNvSpPr>
          <p:nvPr>
            <p:ph type="title"/>
          </p:nvPr>
        </p:nvSpPr>
        <p:spPr>
          <a:xfrm>
            <a:off x="838200" y="365125"/>
            <a:ext cx="10515600" cy="1325563"/>
          </a:xfrm>
        </p:spPr>
        <p:txBody>
          <a:bodyPr/>
          <a:lstStyle/>
          <a:p>
            <a:r>
              <a:rPr lang="en-US" dirty="0"/>
              <a:t>Predictions from complex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317925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Title 1">
            <a:extLst>
              <a:ext uri="{FF2B5EF4-FFF2-40B4-BE49-F238E27FC236}">
                <a16:creationId xmlns:a16="http://schemas.microsoft.com/office/drawing/2014/main" id="{01F6E4A8-FEAF-9F17-1209-B03637B5C6F8}"/>
              </a:ext>
            </a:extLst>
          </p:cNvPr>
          <p:cNvSpPr>
            <a:spLocks noGrp="1"/>
          </p:cNvSpPr>
          <p:nvPr>
            <p:ph type="title"/>
          </p:nvPr>
        </p:nvSpPr>
        <p:spPr>
          <a:xfrm>
            <a:off x="838200" y="365125"/>
            <a:ext cx="10515600" cy="1325563"/>
          </a:xfrm>
        </p:spPr>
        <p:txBody>
          <a:bodyPr/>
          <a:lstStyle/>
          <a:p>
            <a:r>
              <a:rPr lang="en-US" dirty="0"/>
              <a:t>Predictions from complex </a:t>
            </a:r>
            <a:r>
              <a:rPr lang="en-US" u="sng" dirty="0"/>
              <a:t>biomedical</a:t>
            </a:r>
            <a:r>
              <a:rPr lang="en-US" dirty="0"/>
              <a:t>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1133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b="1"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98569" cy="1309205"/>
          </a:xfrm>
          <a:prstGeom prst="rect">
            <a:avLst/>
          </a:prstGeom>
          <a:noFill/>
        </p:spPr>
        <p:txBody>
          <a:bodyPr wrap="none" rtlCol="0">
            <a:spAutoFit/>
          </a:bodyPr>
          <a:lstStyle/>
          <a:p>
            <a:pPr marL="457200" indent="-457200">
              <a:buFont typeface="Arial" panose="020B0604020202020204" pitchFamily="34" charset="0"/>
              <a:buChar char="•"/>
            </a:pPr>
            <a:r>
              <a:rPr lang="en-US" sz="2636" b="1" dirty="0"/>
              <a:t>edges</a:t>
            </a:r>
          </a:p>
          <a:p>
            <a:pPr marL="457200" indent="-457200">
              <a:buFont typeface="Arial" panose="020B0604020202020204" pitchFamily="34" charset="0"/>
              <a:buChar char="•"/>
            </a:pPr>
            <a:r>
              <a:rPr lang="en-US" sz="2636" b="1" dirty="0"/>
              <a:t>shapes</a:t>
            </a:r>
          </a:p>
          <a:p>
            <a:pPr marL="457200" indent="-457200">
              <a:buFont typeface="Arial" panose="020B0604020202020204" pitchFamily="34" charset="0"/>
              <a:buChar char="•"/>
            </a:pPr>
            <a:r>
              <a:rPr lang="en-US" sz="2636" b="1"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Rounded Rectangle 1">
            <a:extLst>
              <a:ext uri="{FF2B5EF4-FFF2-40B4-BE49-F238E27FC236}">
                <a16:creationId xmlns:a16="http://schemas.microsoft.com/office/drawing/2014/main" id="{91E53861-29C1-9A4A-99EB-38B325BB351C}"/>
              </a:ext>
            </a:extLst>
          </p:cNvPr>
          <p:cNvSpPr/>
          <p:nvPr/>
        </p:nvSpPr>
        <p:spPr>
          <a:xfrm>
            <a:off x="4708478" y="2811439"/>
            <a:ext cx="2442949" cy="2988664"/>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76641F9C-B1BE-964D-8C9C-14F4BA6B3571}"/>
              </a:ext>
            </a:extLst>
          </p:cNvPr>
          <p:cNvSpPr txBox="1"/>
          <p:nvPr/>
        </p:nvSpPr>
        <p:spPr>
          <a:xfrm>
            <a:off x="4394929" y="2199873"/>
            <a:ext cx="7797071" cy="497957"/>
          </a:xfrm>
          <a:prstGeom prst="rect">
            <a:avLst/>
          </a:prstGeom>
          <a:noFill/>
        </p:spPr>
        <p:txBody>
          <a:bodyPr wrap="none" rtlCol="0">
            <a:spAutoFit/>
          </a:bodyPr>
          <a:lstStyle/>
          <a:p>
            <a:r>
              <a:rPr lang="en-US" sz="2636" dirty="0">
                <a:solidFill>
                  <a:srgbClr val="FF0000"/>
                </a:solidFill>
              </a:rPr>
              <a:t>low-level motifs are common to </a:t>
            </a:r>
            <a:r>
              <a:rPr lang="en-US" sz="2636" i="1" dirty="0">
                <a:solidFill>
                  <a:srgbClr val="FF0000"/>
                </a:solidFill>
              </a:rPr>
              <a:t>all</a:t>
            </a:r>
            <a:r>
              <a:rPr lang="en-US" sz="2636" dirty="0">
                <a:solidFill>
                  <a:srgbClr val="FF0000"/>
                </a:solidFill>
              </a:rPr>
              <a:t> naturalistic images…</a:t>
            </a:r>
          </a:p>
        </p:txBody>
      </p:sp>
      <p:sp>
        <p:nvSpPr>
          <p:cNvPr id="3" name="Title 1">
            <a:extLst>
              <a:ext uri="{FF2B5EF4-FFF2-40B4-BE49-F238E27FC236}">
                <a16:creationId xmlns:a16="http://schemas.microsoft.com/office/drawing/2014/main" id="{852FAF26-8637-E869-2D48-0D18DB6D9E9A}"/>
              </a:ext>
            </a:extLst>
          </p:cNvPr>
          <p:cNvSpPr>
            <a:spLocks noGrp="1"/>
          </p:cNvSpPr>
          <p:nvPr>
            <p:ph type="title"/>
          </p:nvPr>
        </p:nvSpPr>
        <p:spPr>
          <a:xfrm>
            <a:off x="838200" y="365125"/>
            <a:ext cx="10515600" cy="1325563"/>
          </a:xfrm>
        </p:spPr>
        <p:txBody>
          <a:bodyPr/>
          <a:lstStyle/>
          <a:p>
            <a:r>
              <a:rPr lang="en-US" dirty="0"/>
              <a:t>Predictions from complex </a:t>
            </a:r>
            <a:r>
              <a:rPr lang="en-US" u="sng" dirty="0"/>
              <a:t>biomedical</a:t>
            </a:r>
            <a:r>
              <a:rPr lang="en-US" dirty="0"/>
              <a:t>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1963358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7B60-49B9-E837-FC66-281587E9F156}"/>
              </a:ext>
            </a:extLst>
          </p:cNvPr>
          <p:cNvSpPr>
            <a:spLocks noGrp="1"/>
          </p:cNvSpPr>
          <p:nvPr>
            <p:ph type="title"/>
          </p:nvPr>
        </p:nvSpPr>
        <p:spPr/>
        <p:txBody>
          <a:bodyPr>
            <a:normAutofit fontScale="90000"/>
          </a:bodyPr>
          <a:lstStyle/>
          <a:p>
            <a:r>
              <a:rPr lang="en-US" dirty="0"/>
              <a:t>How far can we push our prediction machines…. And what properties will emerge?</a:t>
            </a:r>
          </a:p>
        </p:txBody>
      </p:sp>
      <p:pic>
        <p:nvPicPr>
          <p:cNvPr id="4" name="Picture 3">
            <a:extLst>
              <a:ext uri="{FF2B5EF4-FFF2-40B4-BE49-F238E27FC236}">
                <a16:creationId xmlns:a16="http://schemas.microsoft.com/office/drawing/2014/main" id="{033439F3-D5DA-9AC2-3301-BE11813AEA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64724" y="1429078"/>
            <a:ext cx="2163089" cy="4706256"/>
          </a:xfrm>
          <a:prstGeom prst="rect">
            <a:avLst/>
          </a:prstGeom>
          <a:ln>
            <a:solidFill>
              <a:schemeClr val="tx1"/>
            </a:solidFill>
          </a:ln>
        </p:spPr>
      </p:pic>
      <p:sp>
        <p:nvSpPr>
          <p:cNvPr id="6" name="TextBox 5">
            <a:extLst>
              <a:ext uri="{FF2B5EF4-FFF2-40B4-BE49-F238E27FC236}">
                <a16:creationId xmlns:a16="http://schemas.microsoft.com/office/drawing/2014/main" id="{72399F14-6508-D27F-4DFD-5889FA29EA70}"/>
              </a:ext>
            </a:extLst>
          </p:cNvPr>
          <p:cNvSpPr txBox="1"/>
          <p:nvPr/>
        </p:nvSpPr>
        <p:spPr>
          <a:xfrm>
            <a:off x="8021522" y="6362070"/>
            <a:ext cx="3857297" cy="261610"/>
          </a:xfrm>
          <a:prstGeom prst="rect">
            <a:avLst/>
          </a:prstGeom>
          <a:noFill/>
        </p:spPr>
        <p:txBody>
          <a:bodyPr wrap="square">
            <a:spAutoFit/>
          </a:bodyPr>
          <a:lstStyle/>
          <a:p>
            <a:pPr algn="ctr"/>
            <a:r>
              <a:rPr lang="en-US" sz="1100" dirty="0"/>
              <a:t>https://</a:t>
            </a:r>
            <a:r>
              <a:rPr lang="en-US" sz="1100" dirty="0" err="1"/>
              <a:t>openai.com</a:t>
            </a:r>
            <a:r>
              <a:rPr lang="en-US" sz="1100" dirty="0"/>
              <a:t>/blog/</a:t>
            </a:r>
            <a:r>
              <a:rPr lang="en-US" sz="1100" dirty="0" err="1"/>
              <a:t>chatgpt</a:t>
            </a:r>
            <a:r>
              <a:rPr lang="en-US" sz="1100" dirty="0"/>
              <a:t>-can-now-see-hear-and-speak</a:t>
            </a:r>
          </a:p>
        </p:txBody>
      </p:sp>
      <p:sp>
        <p:nvSpPr>
          <p:cNvPr id="7" name="Content Placeholder 4">
            <a:extLst>
              <a:ext uri="{FF2B5EF4-FFF2-40B4-BE49-F238E27FC236}">
                <a16:creationId xmlns:a16="http://schemas.microsoft.com/office/drawing/2014/main" id="{EB78F4E0-35C3-6C30-9111-5FBDB4273F56}"/>
              </a:ext>
            </a:extLst>
          </p:cNvPr>
          <p:cNvSpPr>
            <a:spLocks noGrp="1"/>
          </p:cNvSpPr>
          <p:nvPr>
            <p:ph idx="1"/>
          </p:nvPr>
        </p:nvSpPr>
        <p:spPr>
          <a:xfrm>
            <a:off x="838200" y="2091558"/>
            <a:ext cx="7183322" cy="4175891"/>
          </a:xfrm>
        </p:spPr>
        <p:txBody>
          <a:bodyPr>
            <a:normAutofit lnSpcReduction="10000"/>
          </a:bodyPr>
          <a:lstStyle/>
          <a:p>
            <a:r>
              <a:rPr lang="en-US" dirty="0"/>
              <a:t>High-dimensional, multi-modal data</a:t>
            </a:r>
          </a:p>
          <a:p>
            <a:endParaRPr lang="en-US" dirty="0"/>
          </a:p>
          <a:p>
            <a:r>
              <a:rPr lang="en-US" dirty="0"/>
              <a:t>Broader range of possible predictions</a:t>
            </a:r>
          </a:p>
          <a:p>
            <a:endParaRPr lang="en-US" dirty="0"/>
          </a:p>
          <a:p>
            <a:r>
              <a:rPr lang="en-US" dirty="0"/>
              <a:t>Bigger: more parameters, more data, more computation (e.g. GPT4)</a:t>
            </a:r>
          </a:p>
          <a:p>
            <a:endParaRPr lang="en-US" dirty="0"/>
          </a:p>
          <a:p>
            <a:r>
              <a:rPr lang="en-US" dirty="0"/>
              <a:t>Leaner: efficient use of parameters and computation (e.g. LLAMA)</a:t>
            </a:r>
          </a:p>
          <a:p>
            <a:endParaRPr lang="en-US" dirty="0"/>
          </a:p>
          <a:p>
            <a:endParaRPr lang="en-US" dirty="0"/>
          </a:p>
        </p:txBody>
      </p:sp>
    </p:spTree>
    <p:extLst>
      <p:ext uri="{BB962C8B-B14F-4D97-AF65-F5344CB8AC3E}">
        <p14:creationId xmlns:p14="http://schemas.microsoft.com/office/powerpoint/2010/main" val="350862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7E45-056D-1B80-6825-893D4C279627}"/>
              </a:ext>
            </a:extLst>
          </p:cNvPr>
          <p:cNvSpPr>
            <a:spLocks noGrp="1"/>
          </p:cNvSpPr>
          <p:nvPr>
            <p:ph type="title"/>
          </p:nvPr>
        </p:nvSpPr>
        <p:spPr/>
        <p:txBody>
          <a:bodyPr>
            <a:normAutofit/>
          </a:bodyPr>
          <a:lstStyle/>
          <a:p>
            <a:r>
              <a:rPr lang="en-US" sz="4000" dirty="0"/>
              <a:t>Property 1: Internal representations of the world</a:t>
            </a:r>
          </a:p>
        </p:txBody>
      </p:sp>
      <p:pic>
        <p:nvPicPr>
          <p:cNvPr id="4" name="Picture 3">
            <a:extLst>
              <a:ext uri="{FF2B5EF4-FFF2-40B4-BE49-F238E27FC236}">
                <a16:creationId xmlns:a16="http://schemas.microsoft.com/office/drawing/2014/main" id="{87302ADE-E427-CB0E-8A3A-D4EAC6CABB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1518" y="1690688"/>
            <a:ext cx="5908964" cy="4260412"/>
          </a:xfrm>
          <a:prstGeom prst="rect">
            <a:avLst/>
          </a:prstGeom>
          <a:ln>
            <a:solidFill>
              <a:schemeClr val="tx1"/>
            </a:solidFill>
          </a:ln>
        </p:spPr>
      </p:pic>
      <p:sp>
        <p:nvSpPr>
          <p:cNvPr id="6" name="TextBox 5">
            <a:extLst>
              <a:ext uri="{FF2B5EF4-FFF2-40B4-BE49-F238E27FC236}">
                <a16:creationId xmlns:a16="http://schemas.microsoft.com/office/drawing/2014/main" id="{7D7A5D7B-0A5B-0DA7-0E98-231C087FB1C3}"/>
              </a:ext>
            </a:extLst>
          </p:cNvPr>
          <p:cNvSpPr txBox="1"/>
          <p:nvPr/>
        </p:nvSpPr>
        <p:spPr>
          <a:xfrm>
            <a:off x="3048000" y="6231265"/>
            <a:ext cx="6096000" cy="523220"/>
          </a:xfrm>
          <a:prstGeom prst="rect">
            <a:avLst/>
          </a:prstGeom>
          <a:noFill/>
        </p:spPr>
        <p:txBody>
          <a:bodyPr wrap="square">
            <a:spAutoFit/>
          </a:bodyPr>
          <a:lstStyle/>
          <a:p>
            <a:r>
              <a:rPr lang="en-US" sz="1400" b="0" i="0" u="none" strike="noStrike" dirty="0">
                <a:solidFill>
                  <a:srgbClr val="222222"/>
                </a:solidFill>
                <a:effectLst/>
                <a:latin typeface="Arial" panose="020B0604020202020204" pitchFamily="34" charset="0"/>
              </a:rPr>
              <a:t>Li, Kenneth, et al. "Emergent world representations: Exploring a sequence model trained on a synthetic task." </a:t>
            </a:r>
            <a:r>
              <a:rPr lang="en-US" sz="1400" b="0" i="1" u="none" strike="noStrike" dirty="0" err="1">
                <a:solidFill>
                  <a:srgbClr val="222222"/>
                </a:solidFill>
                <a:effectLst/>
                <a:latin typeface="Arial" panose="020B0604020202020204" pitchFamily="34" charset="0"/>
              </a:rPr>
              <a:t>arXiv</a:t>
            </a:r>
            <a:r>
              <a:rPr lang="en-US" sz="1400" b="0" i="1" u="none" strike="noStrike" dirty="0">
                <a:solidFill>
                  <a:srgbClr val="222222"/>
                </a:solidFill>
                <a:effectLst/>
                <a:latin typeface="Arial" panose="020B0604020202020204" pitchFamily="34" charset="0"/>
              </a:rPr>
              <a:t> preprint arXiv:2210.13382</a:t>
            </a:r>
            <a:r>
              <a:rPr lang="en-US" sz="1400" b="0" i="0" u="none" strike="noStrike" dirty="0">
                <a:solidFill>
                  <a:srgbClr val="222222"/>
                </a:solidFill>
                <a:effectLst/>
                <a:latin typeface="Arial" panose="020B0604020202020204" pitchFamily="34" charset="0"/>
              </a:rPr>
              <a:t> (2022).</a:t>
            </a:r>
            <a:endParaRPr lang="en-US" sz="1400" dirty="0"/>
          </a:p>
        </p:txBody>
      </p:sp>
    </p:spTree>
    <p:extLst>
      <p:ext uri="{BB962C8B-B14F-4D97-AF65-F5344CB8AC3E}">
        <p14:creationId xmlns:p14="http://schemas.microsoft.com/office/powerpoint/2010/main" val="3083374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9CB9-4D13-4A45-624D-11C6123EFBF6}"/>
              </a:ext>
            </a:extLst>
          </p:cNvPr>
          <p:cNvSpPr>
            <a:spLocks noGrp="1"/>
          </p:cNvSpPr>
          <p:nvPr>
            <p:ph type="title"/>
          </p:nvPr>
        </p:nvSpPr>
        <p:spPr/>
        <p:txBody>
          <a:bodyPr>
            <a:normAutofit/>
          </a:bodyPr>
          <a:lstStyle/>
          <a:p>
            <a:r>
              <a:rPr lang="en-US" sz="4000" dirty="0"/>
              <a:t>Property 2: Abstract reasoning and common sense</a:t>
            </a:r>
          </a:p>
        </p:txBody>
      </p:sp>
      <p:pic>
        <p:nvPicPr>
          <p:cNvPr id="4" name="Picture 3">
            <a:extLst>
              <a:ext uri="{FF2B5EF4-FFF2-40B4-BE49-F238E27FC236}">
                <a16:creationId xmlns:a16="http://schemas.microsoft.com/office/drawing/2014/main" id="{1ED35781-7489-447B-A5ED-59B72B8C4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925891"/>
            <a:ext cx="8899772" cy="4932109"/>
          </a:xfrm>
          <a:prstGeom prst="rect">
            <a:avLst/>
          </a:prstGeom>
        </p:spPr>
      </p:pic>
      <p:sp>
        <p:nvSpPr>
          <p:cNvPr id="6" name="TextBox 5">
            <a:extLst>
              <a:ext uri="{FF2B5EF4-FFF2-40B4-BE49-F238E27FC236}">
                <a16:creationId xmlns:a16="http://schemas.microsoft.com/office/drawing/2014/main" id="{BB3E4136-51EB-9EAD-069D-A427A366B318}"/>
              </a:ext>
            </a:extLst>
          </p:cNvPr>
          <p:cNvSpPr txBox="1"/>
          <p:nvPr/>
        </p:nvSpPr>
        <p:spPr>
          <a:xfrm>
            <a:off x="9737972" y="5762059"/>
            <a:ext cx="2254331" cy="1015663"/>
          </a:xfrm>
          <a:prstGeom prst="rect">
            <a:avLst/>
          </a:prstGeom>
          <a:noFill/>
        </p:spPr>
        <p:txBody>
          <a:bodyPr wrap="square">
            <a:spAutoFit/>
          </a:bodyPr>
          <a:lstStyle/>
          <a:p>
            <a:r>
              <a:rPr lang="en-US" sz="1200" b="0" i="0" u="none" strike="noStrike" dirty="0" err="1">
                <a:solidFill>
                  <a:srgbClr val="222222"/>
                </a:solidFill>
                <a:effectLst/>
                <a:latin typeface="Arial" panose="020B0604020202020204" pitchFamily="34" charset="0"/>
              </a:rPr>
              <a:t>Bubeck</a:t>
            </a:r>
            <a:r>
              <a:rPr lang="en-US" sz="1200" b="0" i="0" u="none" strike="noStrike" dirty="0">
                <a:solidFill>
                  <a:srgbClr val="222222"/>
                </a:solidFill>
                <a:effectLst/>
                <a:latin typeface="Arial" panose="020B0604020202020204" pitchFamily="34" charset="0"/>
              </a:rPr>
              <a:t>, Sébastien, et al. "Sparks of artificial general intelligence: Early experiments with gpt-4."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arXiv:2303.12712</a:t>
            </a:r>
            <a:r>
              <a:rPr lang="en-US" sz="1200" b="0" i="0" u="none" strike="noStrike" dirty="0">
                <a:solidFill>
                  <a:srgbClr val="222222"/>
                </a:solidFill>
                <a:effectLst/>
                <a:latin typeface="Arial" panose="020B0604020202020204" pitchFamily="34" charset="0"/>
              </a:rPr>
              <a:t> (2023).</a:t>
            </a:r>
            <a:endParaRPr lang="en-US" sz="1200" dirty="0"/>
          </a:p>
        </p:txBody>
      </p:sp>
    </p:spTree>
    <p:extLst>
      <p:ext uri="{BB962C8B-B14F-4D97-AF65-F5344CB8AC3E}">
        <p14:creationId xmlns:p14="http://schemas.microsoft.com/office/powerpoint/2010/main" val="3405014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451-192C-3EB8-701F-3052590BB019}"/>
              </a:ext>
            </a:extLst>
          </p:cNvPr>
          <p:cNvSpPr>
            <a:spLocks noGrp="1"/>
          </p:cNvSpPr>
          <p:nvPr>
            <p:ph type="title"/>
          </p:nvPr>
        </p:nvSpPr>
        <p:spPr>
          <a:xfrm>
            <a:off x="338643" y="230080"/>
            <a:ext cx="10515600" cy="1325563"/>
          </a:xfrm>
        </p:spPr>
        <p:txBody>
          <a:bodyPr/>
          <a:lstStyle/>
          <a:p>
            <a:r>
              <a:rPr lang="en-US" dirty="0"/>
              <a:t>Getting started is easier than ever…</a:t>
            </a:r>
          </a:p>
        </p:txBody>
      </p:sp>
      <p:pic>
        <p:nvPicPr>
          <p:cNvPr id="1026" name="Picture 2" descr="Welcome To Colaboratory - Colaboratory">
            <a:extLst>
              <a:ext uri="{FF2B5EF4-FFF2-40B4-BE49-F238E27FC236}">
                <a16:creationId xmlns:a16="http://schemas.microsoft.com/office/drawing/2014/main" id="{392017F8-5D50-2441-D7F8-F6C398A5B9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534140" y="1376254"/>
            <a:ext cx="2280460" cy="228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PyTorch Tutorials — PyTorch Tutorials 1.13.1+cu117 documentation">
            <a:extLst>
              <a:ext uri="{FF2B5EF4-FFF2-40B4-BE49-F238E27FC236}">
                <a16:creationId xmlns:a16="http://schemas.microsoft.com/office/drawing/2014/main" id="{4048B38D-0D84-AFE4-920F-30E3A27CB2C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7322" t="35799" r="7017" b="39178"/>
          <a:stretch/>
        </p:blipFill>
        <p:spPr bwMode="auto">
          <a:xfrm>
            <a:off x="377400" y="2316769"/>
            <a:ext cx="3181613" cy="929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SVG Vector Logos - Vector Logo Zone">
            <a:extLst>
              <a:ext uri="{FF2B5EF4-FFF2-40B4-BE49-F238E27FC236}">
                <a16:creationId xmlns:a16="http://schemas.microsoft.com/office/drawing/2014/main" id="{92E14145-C411-5B25-E4D6-CF4192E0120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791" y="3181309"/>
            <a:ext cx="3230832" cy="16154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Challenge – AI Health Lab">
            <a:extLst>
              <a:ext uri="{FF2B5EF4-FFF2-40B4-BE49-F238E27FC236}">
                <a16:creationId xmlns:a16="http://schemas.microsoft.com/office/drawing/2014/main" id="{61676545-985B-98DD-F415-ABF63FA9E11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66663" y="3478006"/>
            <a:ext cx="228045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dPix">
            <a:extLst>
              <a:ext uri="{FF2B5EF4-FFF2-40B4-BE49-F238E27FC236}">
                <a16:creationId xmlns:a16="http://schemas.microsoft.com/office/drawing/2014/main" id="{BCA1CEFA-396D-81B7-7D90-35487BED0D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51381" y="1926777"/>
            <a:ext cx="3511023" cy="11794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 Elastic Compute Cloud - Wikipedia">
            <a:extLst>
              <a:ext uri="{FF2B5EF4-FFF2-40B4-BE49-F238E27FC236}">
                <a16:creationId xmlns:a16="http://schemas.microsoft.com/office/drawing/2014/main" id="{99959943-DC25-29E9-9E5D-671405CAFCE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736825" y="3203244"/>
            <a:ext cx="1875089" cy="18750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27D382E-4806-4904-41F7-FE51C6034688}"/>
              </a:ext>
            </a:extLst>
          </p:cNvPr>
          <p:cNvSpPr txBox="1">
            <a:spLocks/>
          </p:cNvSpPr>
          <p:nvPr/>
        </p:nvSpPr>
        <p:spPr>
          <a:xfrm>
            <a:off x="2207173" y="5532437"/>
            <a:ext cx="9984828" cy="1323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real-world impact is more challenging</a:t>
            </a:r>
          </a:p>
        </p:txBody>
      </p:sp>
      <p:sp>
        <p:nvSpPr>
          <p:cNvPr id="8" name="TextBox 7">
            <a:extLst>
              <a:ext uri="{FF2B5EF4-FFF2-40B4-BE49-F238E27FC236}">
                <a16:creationId xmlns:a16="http://schemas.microsoft.com/office/drawing/2014/main" id="{D0D9B82E-0B8D-544C-4F8F-4C1362EBF9D5}"/>
              </a:ext>
            </a:extLst>
          </p:cNvPr>
          <p:cNvSpPr txBox="1"/>
          <p:nvPr/>
        </p:nvSpPr>
        <p:spPr>
          <a:xfrm>
            <a:off x="3909158" y="2714119"/>
            <a:ext cx="696024" cy="1323439"/>
          </a:xfrm>
          <a:prstGeom prst="rect">
            <a:avLst/>
          </a:prstGeom>
          <a:noFill/>
        </p:spPr>
        <p:txBody>
          <a:bodyPr wrap="none" rtlCol="0">
            <a:spAutoFit/>
          </a:bodyPr>
          <a:lstStyle/>
          <a:p>
            <a:r>
              <a:rPr lang="en-US" sz="8000" dirty="0"/>
              <a:t>+</a:t>
            </a:r>
            <a:endParaRPr lang="en-US" dirty="0"/>
          </a:p>
        </p:txBody>
      </p:sp>
      <p:sp>
        <p:nvSpPr>
          <p:cNvPr id="9" name="TextBox 8">
            <a:extLst>
              <a:ext uri="{FF2B5EF4-FFF2-40B4-BE49-F238E27FC236}">
                <a16:creationId xmlns:a16="http://schemas.microsoft.com/office/drawing/2014/main" id="{D5B947B9-E297-5707-E281-C53041468A37}"/>
              </a:ext>
            </a:extLst>
          </p:cNvPr>
          <p:cNvSpPr txBox="1"/>
          <p:nvPr/>
        </p:nvSpPr>
        <p:spPr>
          <a:xfrm>
            <a:off x="8408603" y="2714119"/>
            <a:ext cx="696024" cy="1323439"/>
          </a:xfrm>
          <a:prstGeom prst="rect">
            <a:avLst/>
          </a:prstGeom>
          <a:noFill/>
        </p:spPr>
        <p:txBody>
          <a:bodyPr wrap="none" rtlCol="0">
            <a:spAutoFit/>
          </a:bodyPr>
          <a:lstStyle/>
          <a:p>
            <a:r>
              <a:rPr lang="en-US" sz="8000" dirty="0"/>
              <a:t>+</a:t>
            </a:r>
            <a:endParaRPr lang="en-US" dirty="0"/>
          </a:p>
        </p:txBody>
      </p:sp>
    </p:spTree>
    <p:extLst>
      <p:ext uri="{BB962C8B-B14F-4D97-AF65-F5344CB8AC3E}">
        <p14:creationId xmlns:p14="http://schemas.microsoft.com/office/powerpoint/2010/main" val="8356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3EE0-A330-444E-D64E-99466A400C7B}"/>
              </a:ext>
            </a:extLst>
          </p:cNvPr>
          <p:cNvSpPr>
            <a:spLocks noGrp="1"/>
          </p:cNvSpPr>
          <p:nvPr>
            <p:ph type="title"/>
          </p:nvPr>
        </p:nvSpPr>
        <p:spPr>
          <a:xfrm>
            <a:off x="838200" y="365125"/>
            <a:ext cx="10515600" cy="717441"/>
          </a:xfrm>
        </p:spPr>
        <p:txBody>
          <a:bodyPr/>
          <a:lstStyle/>
          <a:p>
            <a:r>
              <a:rPr lang="en-US" dirty="0"/>
              <a:t>Segment Anything (even unfamiliar objects)</a:t>
            </a:r>
          </a:p>
        </p:txBody>
      </p:sp>
      <p:pic>
        <p:nvPicPr>
          <p:cNvPr id="4" name="section-1.2a">
            <a:hlinkClick r:id="" action="ppaction://media"/>
            <a:extLst>
              <a:ext uri="{FF2B5EF4-FFF2-40B4-BE49-F238E27FC236}">
                <a16:creationId xmlns:a16="http://schemas.microsoft.com/office/drawing/2014/main" id="{12F16269-F590-11CC-7E59-1CB8FAA4C4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976" y="1469970"/>
            <a:ext cx="6463109" cy="5170487"/>
          </a:xfrm>
          <a:prstGeom prst="rect">
            <a:avLst/>
          </a:prstGeom>
        </p:spPr>
      </p:pic>
      <p:sp>
        <p:nvSpPr>
          <p:cNvPr id="6" name="TextBox 5">
            <a:extLst>
              <a:ext uri="{FF2B5EF4-FFF2-40B4-BE49-F238E27FC236}">
                <a16:creationId xmlns:a16="http://schemas.microsoft.com/office/drawing/2014/main" id="{78614E03-5634-FADB-4398-43A2285DEB99}"/>
              </a:ext>
            </a:extLst>
          </p:cNvPr>
          <p:cNvSpPr txBox="1"/>
          <p:nvPr/>
        </p:nvSpPr>
        <p:spPr>
          <a:xfrm>
            <a:off x="7966841" y="6362070"/>
            <a:ext cx="3825766" cy="261610"/>
          </a:xfrm>
          <a:prstGeom prst="rect">
            <a:avLst/>
          </a:prstGeom>
          <a:noFill/>
        </p:spPr>
        <p:txBody>
          <a:bodyPr wrap="square">
            <a:spAutoFit/>
          </a:bodyPr>
          <a:lstStyle/>
          <a:p>
            <a:r>
              <a:rPr lang="en-US" sz="1100" dirty="0"/>
              <a:t>https://segment-</a:t>
            </a:r>
            <a:r>
              <a:rPr lang="en-US" sz="1100" dirty="0" err="1"/>
              <a:t>anything.com</a:t>
            </a:r>
            <a:endParaRPr lang="en-US" sz="1100" dirty="0"/>
          </a:p>
        </p:txBody>
      </p:sp>
      <p:sp>
        <p:nvSpPr>
          <p:cNvPr id="8" name="TextBox 7">
            <a:extLst>
              <a:ext uri="{FF2B5EF4-FFF2-40B4-BE49-F238E27FC236}">
                <a16:creationId xmlns:a16="http://schemas.microsoft.com/office/drawing/2014/main" id="{A24F41C8-3567-9027-FE64-4CB05B480CC2}"/>
              </a:ext>
            </a:extLst>
          </p:cNvPr>
          <p:cNvSpPr txBox="1"/>
          <p:nvPr/>
        </p:nvSpPr>
        <p:spPr>
          <a:xfrm>
            <a:off x="7966841" y="5704517"/>
            <a:ext cx="3710152"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Kirillov, Alexander, et al. "Segment anything."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arXiv:2304.02643</a:t>
            </a:r>
            <a:r>
              <a:rPr lang="en-US" sz="1200" b="0" i="0" u="none" strike="noStrike" dirty="0">
                <a:solidFill>
                  <a:srgbClr val="222222"/>
                </a:solidFill>
                <a:effectLst/>
                <a:latin typeface="Arial" panose="020B0604020202020204" pitchFamily="34" charset="0"/>
              </a:rPr>
              <a:t> (2023).</a:t>
            </a:r>
            <a:endParaRPr lang="en-US" sz="1200" dirty="0"/>
          </a:p>
        </p:txBody>
      </p:sp>
    </p:spTree>
    <p:extLst>
      <p:ext uri="{BB962C8B-B14F-4D97-AF65-F5344CB8AC3E}">
        <p14:creationId xmlns:p14="http://schemas.microsoft.com/office/powerpoint/2010/main" val="13120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67B6-7E20-31E3-0522-5ECF5643EFB9}"/>
              </a:ext>
            </a:extLst>
          </p:cNvPr>
          <p:cNvSpPr>
            <a:spLocks noGrp="1"/>
          </p:cNvSpPr>
          <p:nvPr>
            <p:ph type="title"/>
          </p:nvPr>
        </p:nvSpPr>
        <p:spPr>
          <a:xfrm>
            <a:off x="838200" y="365125"/>
            <a:ext cx="10515600" cy="990709"/>
          </a:xfrm>
        </p:spPr>
        <p:txBody>
          <a:bodyPr/>
          <a:lstStyle/>
          <a:p>
            <a:r>
              <a:rPr lang="en-US" dirty="0"/>
              <a:t>Segment Everything in Medical Images</a:t>
            </a:r>
          </a:p>
        </p:txBody>
      </p:sp>
      <p:pic>
        <p:nvPicPr>
          <p:cNvPr id="1026" name="Picture 2">
            <a:extLst>
              <a:ext uri="{FF2B5EF4-FFF2-40B4-BE49-F238E27FC236}">
                <a16:creationId xmlns:a16="http://schemas.microsoft.com/office/drawing/2014/main" id="{D51474D5-7080-BDE9-76F0-AAD47D4F29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05295" y="1690688"/>
            <a:ext cx="437905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23BD62-E0B2-F0BE-5DE9-32A156B34D00}"/>
              </a:ext>
            </a:extLst>
          </p:cNvPr>
          <p:cNvSpPr txBox="1"/>
          <p:nvPr/>
        </p:nvSpPr>
        <p:spPr>
          <a:xfrm>
            <a:off x="7485993" y="4767231"/>
            <a:ext cx="3867807" cy="1477328"/>
          </a:xfrm>
          <a:prstGeom prst="rect">
            <a:avLst/>
          </a:prstGeom>
          <a:noFill/>
        </p:spPr>
        <p:txBody>
          <a:bodyPr wrap="square">
            <a:spAutoFit/>
          </a:bodyPr>
          <a:lstStyle/>
          <a:p>
            <a:r>
              <a:rPr lang="en-US" b="1" i="0" u="none" strike="noStrike" dirty="0" err="1">
                <a:solidFill>
                  <a:srgbClr val="222222"/>
                </a:solidFill>
                <a:effectLst/>
                <a:latin typeface="Arial" panose="020B0604020202020204" pitchFamily="34" charset="0"/>
              </a:rPr>
              <a:t>Mazurowski</a:t>
            </a:r>
            <a:r>
              <a:rPr lang="en-US" b="1" i="0" u="none" strike="noStrike" dirty="0">
                <a:solidFill>
                  <a:srgbClr val="222222"/>
                </a:solidFill>
                <a:effectLst/>
                <a:latin typeface="Arial" panose="020B0604020202020204" pitchFamily="34" charset="0"/>
              </a:rPr>
              <a:t>, Maciej A</a:t>
            </a:r>
            <a:r>
              <a:rPr lang="en-US" b="0" i="0" u="none" strike="noStrike" dirty="0">
                <a:solidFill>
                  <a:srgbClr val="222222"/>
                </a:solidFill>
                <a:effectLst/>
                <a:latin typeface="Arial" panose="020B0604020202020204" pitchFamily="34" charset="0"/>
              </a:rPr>
              <a:t>., et al. "Segment anything model for medical image analysis: an experimental study." </a:t>
            </a:r>
            <a:r>
              <a:rPr lang="en-US" b="0" i="1" u="none" strike="noStrike" dirty="0">
                <a:solidFill>
                  <a:srgbClr val="222222"/>
                </a:solidFill>
                <a:effectLst/>
                <a:latin typeface="Arial" panose="020B0604020202020204" pitchFamily="34" charset="0"/>
              </a:rPr>
              <a:t>Medical Image Analysis</a:t>
            </a:r>
            <a:r>
              <a:rPr lang="en-US" b="0" i="0" u="none" strike="noStrike" dirty="0">
                <a:solidFill>
                  <a:srgbClr val="222222"/>
                </a:solidFill>
                <a:effectLst/>
                <a:latin typeface="Arial" panose="020B0604020202020204" pitchFamily="34" charset="0"/>
              </a:rPr>
              <a:t> 89 (2023): 102918.</a:t>
            </a:r>
            <a:endParaRPr lang="en-US" dirty="0"/>
          </a:p>
        </p:txBody>
      </p:sp>
    </p:spTree>
    <p:extLst>
      <p:ext uri="{BB962C8B-B14F-4D97-AF65-F5344CB8AC3E}">
        <p14:creationId xmlns:p14="http://schemas.microsoft.com/office/powerpoint/2010/main" val="79482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D7914-CAD9-EADE-A918-222EF904B0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6608" y="68123"/>
            <a:ext cx="7772400" cy="6721753"/>
          </a:xfrm>
          <a:prstGeom prst="rect">
            <a:avLst/>
          </a:prstGeom>
        </p:spPr>
      </p:pic>
      <p:sp>
        <p:nvSpPr>
          <p:cNvPr id="3" name="Title 1">
            <a:extLst>
              <a:ext uri="{FF2B5EF4-FFF2-40B4-BE49-F238E27FC236}">
                <a16:creationId xmlns:a16="http://schemas.microsoft.com/office/drawing/2014/main" id="{5234F616-8001-3454-CFDC-DB9EB443E18D}"/>
              </a:ext>
            </a:extLst>
          </p:cNvPr>
          <p:cNvSpPr txBox="1">
            <a:spLocks/>
          </p:cNvSpPr>
          <p:nvPr/>
        </p:nvSpPr>
        <p:spPr>
          <a:xfrm>
            <a:off x="828575" y="2772076"/>
            <a:ext cx="4128436" cy="235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NLP: Text Generation</a:t>
            </a:r>
          </a:p>
        </p:txBody>
      </p:sp>
    </p:spTree>
    <p:extLst>
      <p:ext uri="{BB962C8B-B14F-4D97-AF65-F5344CB8AC3E}">
        <p14:creationId xmlns:p14="http://schemas.microsoft.com/office/powerpoint/2010/main" val="122389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220717"/>
            <a:ext cx="10859654" cy="1104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Text Generation via GPT-3 (</a:t>
            </a:r>
            <a:r>
              <a:rPr lang="en-US" dirty="0" err="1"/>
              <a:t>ChatGPT</a:t>
            </a:r>
            <a:r>
              <a:rPr lang="en-US" dirty="0"/>
              <a:t> precursor)</a:t>
            </a:r>
          </a:p>
        </p:txBody>
      </p:sp>
    </p:spTree>
    <p:extLst>
      <p:ext uri="{BB962C8B-B14F-4D97-AF65-F5344CB8AC3E}">
        <p14:creationId xmlns:p14="http://schemas.microsoft.com/office/powerpoint/2010/main" val="7689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9940</TotalTime>
  <Words>4022</Words>
  <Application>Microsoft Macintosh PowerPoint</Application>
  <PresentationFormat>Widescreen</PresentationFormat>
  <Paragraphs>445</Paragraphs>
  <Slides>30</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ColfaxAI</vt:lpstr>
      <vt:lpstr>ElsevierGulliver</vt:lpstr>
      <vt:lpstr>Helvetica Neue</vt:lpstr>
      <vt:lpstr>Times New Roman</vt:lpstr>
      <vt:lpstr>Wingdings</vt:lpstr>
      <vt:lpstr>Office Theme</vt:lpstr>
      <vt:lpstr>Introduction to AI in Health</vt:lpstr>
      <vt:lpstr>10,000-foot view of machine learning in 2024</vt:lpstr>
      <vt:lpstr>Computer Vision: Real-Time Object Detection &amp; Segmentation</vt:lpstr>
      <vt:lpstr>Segment Anything (even unfamiliar objects)</vt:lpstr>
      <vt:lpstr>Segment Everything in Medical Images</vt:lpstr>
      <vt:lpstr>PowerPoint Presentation</vt:lpstr>
      <vt:lpstr>PowerPoint Presentation</vt:lpstr>
      <vt:lpstr>Natural Language Processing: Find Predictive Text in Notes</vt:lpstr>
      <vt:lpstr>Reinforcement Learning:  goal-directed sequential decision-making</vt:lpstr>
      <vt:lpstr>Reinforcement Learning in Medicine</vt:lpstr>
      <vt:lpstr>All of these have, at their core, a predictive model</vt:lpstr>
      <vt:lpstr>Computer Vision:  prediction via convolutional neural network</vt:lpstr>
      <vt:lpstr>Natural Language Processing: prediction via stacked attention networks</vt:lpstr>
      <vt:lpstr>Natural Language Processing: prediction via stacked attention networks</vt:lpstr>
      <vt:lpstr>Reinforcement Learning:  state to action predictions via dense neural network</vt:lpstr>
      <vt:lpstr>APACHE III: A model for predicting ICU mortality</vt:lpstr>
      <vt:lpstr>Traditional models (e.g. logistic regression) tend to work well for data like this.</vt:lpstr>
      <vt:lpstr>As the complexity of the underlying data increases, so too does the probable value added by machine learning</vt:lpstr>
      <vt:lpstr>What do we mean by complex data?</vt:lpstr>
      <vt:lpstr>Predictions from complex data: What does a single feature (e.g. pixel) tell us?</vt:lpstr>
      <vt:lpstr>Classification of Medical Images: What does a single pixel tell us?</vt:lpstr>
      <vt:lpstr>What do we mean by complex data?</vt:lpstr>
      <vt:lpstr>Predictions from complex data: Deep learning builds a hierarchy of features.</vt:lpstr>
      <vt:lpstr>Predictions from complex data: Deep learning builds a hierarchy of features.</vt:lpstr>
      <vt:lpstr>Predictions from complex biomedical data: Deep learning builds a hierarchy of features.</vt:lpstr>
      <vt:lpstr>Predictions from complex biomedical data: Deep learning builds a hierarchy of features.</vt:lpstr>
      <vt:lpstr>How far can we push our prediction machines…. And what properties will emerge?</vt:lpstr>
      <vt:lpstr>Property 1: Internal representations of the world</vt:lpstr>
      <vt:lpstr>Property 2: Abstract reasoning and common sense</vt:lpstr>
      <vt:lpstr>Getting started is easier than ever…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91</cp:revision>
  <dcterms:created xsi:type="dcterms:W3CDTF">2021-02-25T03:18:23Z</dcterms:created>
  <dcterms:modified xsi:type="dcterms:W3CDTF">2024-06-14T21:13:07Z</dcterms:modified>
</cp:coreProperties>
</file>